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1"/>
  </p:notesMasterIdLst>
  <p:sldIdLst>
    <p:sldId id="277" r:id="rId5"/>
    <p:sldId id="260" r:id="rId6"/>
    <p:sldId id="289" r:id="rId7"/>
    <p:sldId id="257" r:id="rId8"/>
    <p:sldId id="287" r:id="rId9"/>
    <p:sldId id="283" r:id="rId10"/>
    <p:sldId id="282" r:id="rId11"/>
    <p:sldId id="267" r:id="rId12"/>
    <p:sldId id="294" r:id="rId13"/>
    <p:sldId id="286" r:id="rId14"/>
    <p:sldId id="290" r:id="rId15"/>
    <p:sldId id="288" r:id="rId16"/>
    <p:sldId id="296" r:id="rId17"/>
    <p:sldId id="297" r:id="rId18"/>
    <p:sldId id="285" r:id="rId19"/>
    <p:sldId id="29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047"/>
    <a:srgbClr val="0B2B41"/>
    <a:srgbClr val="114263"/>
    <a:srgbClr val="401918"/>
    <a:srgbClr val="731F1C"/>
    <a:srgbClr val="AB678E"/>
    <a:srgbClr val="B2606E"/>
    <a:srgbClr val="CA929B"/>
    <a:srgbClr val="248CD2"/>
    <a:srgbClr val="C88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4082" autoAdjust="0"/>
  </p:normalViewPr>
  <p:slideViewPr>
    <p:cSldViewPr snapToGrid="0">
      <p:cViewPr varScale="1">
        <p:scale>
          <a:sx n="97" d="100"/>
          <a:sy n="97" d="100"/>
        </p:scale>
        <p:origin x="936" y="78"/>
      </p:cViewPr>
      <p:guideLst>
        <p:guide orient="horz" pos="2160"/>
        <p:guide pos="3864"/>
        <p:guide pos="408"/>
        <p:guide orient="horz" pos="432"/>
        <p:guide pos="72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27A0E6-D76B-47D4-9244-3AF82A1125E7}" type="datetimeFigureOut">
              <a:rPr lang="en-US" smtClean="0"/>
              <a:t>4/1/2019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311062-BA12-4085-80F1-F99598788FF4}" type="slidenum">
              <a:rPr lang="en-US" smtClean="0"/>
              <a:t>‹#›</a:t>
            </a:fld>
            <a:endParaRPr lang="en-US"/>
          </a:p>
        </p:txBody>
      </p:sp>
    </p:spTree>
    <p:extLst>
      <p:ext uri="{BB962C8B-B14F-4D97-AF65-F5344CB8AC3E}">
        <p14:creationId xmlns:p14="http://schemas.microsoft.com/office/powerpoint/2010/main" val="668957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Logistics  - welcome, food, restrooms, etc.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you may be aware Elementary Education no longer has a national SPA and CAEP has recently approved standards for use in elementary programs.  CAEP requires institutions to use the Program Review with Feedback option to have their elementary education programs reviewed.  However, Oklahoma has not approved the Program Review with Feedback option at this time.  Which means all elementary education programs will become</a:t>
            </a:r>
            <a:r>
              <a:rPr lang="en-US" sz="1200" kern="1200" baseline="0" dirty="0" smtClean="0">
                <a:solidFill>
                  <a:schemeClr val="tx1"/>
                </a:solidFill>
                <a:effectLst/>
                <a:latin typeface="+mn-lt"/>
                <a:ea typeface="+mn-ea"/>
                <a:cs typeface="+mn-cs"/>
              </a:rPr>
              <a:t> a state level review process</a:t>
            </a:r>
            <a:r>
              <a:rPr lang="en-US" sz="1200" kern="1200" dirty="0" smtClean="0">
                <a:solidFill>
                  <a:schemeClr val="tx1"/>
                </a:solidFill>
                <a:effectLst/>
                <a:latin typeface="+mn-lt"/>
                <a:ea typeface="+mn-ea"/>
                <a:cs typeface="+mn-cs"/>
              </a:rPr>
              <a:t>.  Please</a:t>
            </a:r>
            <a:r>
              <a:rPr lang="en-US" sz="1200" kern="1200" baseline="0" dirty="0" smtClean="0">
                <a:solidFill>
                  <a:schemeClr val="tx1"/>
                </a:solidFill>
                <a:effectLst/>
                <a:latin typeface="+mn-lt"/>
                <a:ea typeface="+mn-ea"/>
                <a:cs typeface="+mn-cs"/>
              </a:rPr>
              <a:t> welcome Renee Launey-Rodolf, Director and Angie Bookout, Senior Coordinator for the Office of Educational Quality and Accountability to discuss to </a:t>
            </a:r>
            <a:r>
              <a:rPr lang="en-US" sz="1200" kern="1200" dirty="0" smtClean="0">
                <a:solidFill>
                  <a:schemeClr val="tx1"/>
                </a:solidFill>
                <a:effectLst/>
                <a:latin typeface="+mn-lt"/>
                <a:ea typeface="+mn-ea"/>
                <a:cs typeface="+mn-cs"/>
              </a:rPr>
              <a:t>the logistics</a:t>
            </a:r>
            <a:r>
              <a:rPr lang="en-US" sz="1200" kern="1200" baseline="0" dirty="0" smtClean="0">
                <a:solidFill>
                  <a:schemeClr val="tx1"/>
                </a:solidFill>
                <a:effectLst/>
                <a:latin typeface="+mn-lt"/>
                <a:ea typeface="+mn-ea"/>
                <a:cs typeface="+mn-cs"/>
              </a:rPr>
              <a:t> of</a:t>
            </a:r>
            <a:r>
              <a:rPr lang="en-US" sz="1200" kern="1200" dirty="0" smtClean="0">
                <a:solidFill>
                  <a:schemeClr val="tx1"/>
                </a:solidFill>
                <a:effectLst/>
                <a:latin typeface="+mn-lt"/>
                <a:ea typeface="+mn-ea"/>
                <a:cs typeface="+mn-cs"/>
              </a:rPr>
              <a:t> how the state process for reviewing the program reports will work.</a:t>
            </a:r>
            <a:endParaRPr lang="en-US" dirty="0" smtClean="0"/>
          </a:p>
          <a:p>
            <a:endParaRPr lang="en-US" dirty="0"/>
          </a:p>
        </p:txBody>
      </p:sp>
      <p:sp>
        <p:nvSpPr>
          <p:cNvPr id="4" name="Slide Number Placeholder 3"/>
          <p:cNvSpPr>
            <a:spLocks noGrp="1"/>
          </p:cNvSpPr>
          <p:nvPr>
            <p:ph type="sldNum" sz="quarter" idx="10"/>
          </p:nvPr>
        </p:nvSpPr>
        <p:spPr/>
        <p:txBody>
          <a:bodyPr/>
          <a:lstStyle/>
          <a:p>
            <a:fld id="{42311062-BA12-4085-80F1-F99598788FF4}" type="slidenum">
              <a:rPr lang="en-US" smtClean="0"/>
              <a:t>1</a:t>
            </a:fld>
            <a:endParaRPr lang="en-US"/>
          </a:p>
        </p:txBody>
      </p:sp>
    </p:spTree>
    <p:extLst>
      <p:ext uri="{BB962C8B-B14F-4D97-AF65-F5344CB8AC3E}">
        <p14:creationId xmlns:p14="http://schemas.microsoft.com/office/powerpoint/2010/main" val="838703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the alignment of the standards with the </a:t>
            </a:r>
            <a:r>
              <a:rPr lang="en-US" dirty="0" err="1" smtClean="0"/>
              <a:t>InTASC</a:t>
            </a:r>
            <a:r>
              <a:rPr lang="en-US" dirty="0" smtClean="0"/>
              <a:t> standards</a:t>
            </a:r>
            <a:r>
              <a:rPr lang="en-US" baseline="0" dirty="0" smtClean="0"/>
              <a:t> (Handouts – ELE &amp; </a:t>
            </a:r>
            <a:r>
              <a:rPr lang="en-US" baseline="0" dirty="0" err="1" smtClean="0"/>
              <a:t>InTASC</a:t>
            </a:r>
            <a:r>
              <a:rPr lang="en-US" baseline="0" dirty="0" smtClean="0"/>
              <a:t> Alignment Doc, PPAT alignment doc.)</a:t>
            </a:r>
          </a:p>
          <a:p>
            <a:pPr marL="228600" indent="-228600">
              <a:buAutoNum type="alphaUcPeriod"/>
            </a:pPr>
            <a:r>
              <a:rPr lang="en-US" baseline="0" dirty="0" smtClean="0"/>
              <a:t>We can see there is a clear alignment with </a:t>
            </a:r>
            <a:r>
              <a:rPr lang="en-US" baseline="0" dirty="0" err="1" smtClean="0"/>
              <a:t>InTASC</a:t>
            </a:r>
            <a:r>
              <a:rPr lang="en-US" baseline="0" dirty="0" smtClean="0"/>
              <a:t> and ELE Standards</a:t>
            </a:r>
          </a:p>
          <a:p>
            <a:pPr marL="228600" indent="-228600">
              <a:buAutoNum type="alphaUcPeriod"/>
            </a:pPr>
            <a:r>
              <a:rPr lang="en-US" baseline="0" dirty="0" smtClean="0"/>
              <a:t>There’s a clear alignment with the </a:t>
            </a:r>
            <a:r>
              <a:rPr lang="en-US" baseline="0" dirty="0" err="1" smtClean="0"/>
              <a:t>InTASC</a:t>
            </a:r>
            <a:r>
              <a:rPr lang="en-US" baseline="0" dirty="0" smtClean="0"/>
              <a:t> and PPAT</a:t>
            </a:r>
          </a:p>
          <a:p>
            <a:pPr marL="685800" lvl="1" indent="-228600">
              <a:buAutoNum type="alphaUcPeriod"/>
            </a:pPr>
            <a:r>
              <a:rPr lang="en-US" baseline="0" dirty="0" smtClean="0"/>
              <a:t>What ELE standards will the PPAT help you meet? </a:t>
            </a:r>
          </a:p>
          <a:p>
            <a:pPr marL="685800" lvl="1" indent="-228600">
              <a:buAutoNum type="alphaUcPeriod"/>
            </a:pPr>
            <a:r>
              <a:rPr lang="en-US" baseline="0" dirty="0" smtClean="0"/>
              <a:t>I don’t think it is very strong evidence for meeting Standard 5 – why?</a:t>
            </a:r>
          </a:p>
          <a:p>
            <a:pPr marL="457200" lvl="1" indent="0">
              <a:buNone/>
            </a:pPr>
            <a:endParaRPr lang="en-US" baseline="0" dirty="0" smtClean="0"/>
          </a:p>
        </p:txBody>
      </p:sp>
      <p:sp>
        <p:nvSpPr>
          <p:cNvPr id="4" name="Slide Number Placeholder 3"/>
          <p:cNvSpPr>
            <a:spLocks noGrp="1"/>
          </p:cNvSpPr>
          <p:nvPr>
            <p:ph type="sldNum" sz="quarter" idx="10"/>
          </p:nvPr>
        </p:nvSpPr>
        <p:spPr/>
        <p:txBody>
          <a:bodyPr/>
          <a:lstStyle/>
          <a:p>
            <a:fld id="{42311062-BA12-4085-80F1-F99598788FF4}" type="slidenum">
              <a:rPr lang="en-US" smtClean="0"/>
              <a:t>11</a:t>
            </a:fld>
            <a:endParaRPr lang="en-US"/>
          </a:p>
        </p:txBody>
      </p:sp>
    </p:spTree>
    <p:extLst>
      <p:ext uri="{BB962C8B-B14F-4D97-AF65-F5344CB8AC3E}">
        <p14:creationId xmlns:p14="http://schemas.microsoft.com/office/powerpoint/2010/main" val="2874908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not going to spend a lot of time discussing this document, but EPPs will use it</a:t>
            </a:r>
            <a:r>
              <a:rPr lang="en-US" baseline="0" dirty="0" smtClean="0"/>
              <a:t> if they have created their own assessments AND Program Reviewers will need to use it when reviewing programs </a:t>
            </a:r>
          </a:p>
          <a:p>
            <a:r>
              <a:rPr lang="en-US" dirty="0" smtClean="0"/>
              <a:t>Must be at the CAEP SUFFICIENT LEVEL!</a:t>
            </a:r>
            <a:endParaRPr lang="en-US" dirty="0"/>
          </a:p>
        </p:txBody>
      </p:sp>
      <p:sp>
        <p:nvSpPr>
          <p:cNvPr id="4" name="Slide Number Placeholder 3"/>
          <p:cNvSpPr>
            <a:spLocks noGrp="1"/>
          </p:cNvSpPr>
          <p:nvPr>
            <p:ph type="sldNum" sz="quarter" idx="10"/>
          </p:nvPr>
        </p:nvSpPr>
        <p:spPr/>
        <p:txBody>
          <a:bodyPr/>
          <a:lstStyle/>
          <a:p>
            <a:fld id="{42311062-BA12-4085-80F1-F99598788FF4}" type="slidenum">
              <a:rPr lang="en-US" smtClean="0"/>
              <a:t>12</a:t>
            </a:fld>
            <a:endParaRPr lang="en-US"/>
          </a:p>
        </p:txBody>
      </p:sp>
    </p:spTree>
    <p:extLst>
      <p:ext uri="{BB962C8B-B14F-4D97-AF65-F5344CB8AC3E}">
        <p14:creationId xmlns:p14="http://schemas.microsoft.com/office/powerpoint/2010/main" val="3665639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See pages 104 – 106</a:t>
            </a:r>
          </a:p>
          <a:p>
            <a:r>
              <a:rPr lang="en-US" sz="1200" b="0" i="0" u="none" strike="noStrike" kern="1200" dirty="0" smtClean="0">
                <a:solidFill>
                  <a:schemeClr val="tx1"/>
                </a:solidFill>
                <a:effectLst/>
                <a:latin typeface="+mn-lt"/>
                <a:ea typeface="+mn-ea"/>
                <a:cs typeface="+mn-cs"/>
              </a:rPr>
              <a:t>Break 15 minutes </a:t>
            </a:r>
            <a:endParaRPr lang="en-US" dirty="0"/>
          </a:p>
        </p:txBody>
      </p:sp>
      <p:sp>
        <p:nvSpPr>
          <p:cNvPr id="4" name="Slide Number Placeholder 3"/>
          <p:cNvSpPr>
            <a:spLocks noGrp="1"/>
          </p:cNvSpPr>
          <p:nvPr>
            <p:ph type="sldNum" sz="quarter" idx="10"/>
          </p:nvPr>
        </p:nvSpPr>
        <p:spPr/>
        <p:txBody>
          <a:bodyPr/>
          <a:lstStyle/>
          <a:p>
            <a:fld id="{42311062-BA12-4085-80F1-F99598788FF4}" type="slidenum">
              <a:rPr lang="en-US" smtClean="0"/>
              <a:t>13</a:t>
            </a:fld>
            <a:endParaRPr lang="en-US"/>
          </a:p>
        </p:txBody>
      </p:sp>
    </p:spTree>
    <p:extLst>
      <p:ext uri="{BB962C8B-B14F-4D97-AF65-F5344CB8AC3E}">
        <p14:creationId xmlns:p14="http://schemas.microsoft.com/office/powerpoint/2010/main" val="2847533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Supporting Explanations – (pp. 7-34) – provide detailed descriptions of what candidates</a:t>
            </a:r>
            <a:r>
              <a:rPr lang="en-US" baseline="0" dirty="0" smtClean="0"/>
              <a:t> should know.  </a:t>
            </a:r>
          </a:p>
          <a:p>
            <a:r>
              <a:rPr lang="en-US" baseline="0" dirty="0" smtClean="0"/>
              <a:t>Take a few moments to determine what courses cover the standard content? Once the courses have been identified, you can then determine if there are holes in which some of the standard components are not addressed. </a:t>
            </a:r>
          </a:p>
          <a:p>
            <a:r>
              <a:rPr lang="en-US" baseline="0" dirty="0" smtClean="0"/>
              <a:t>Use the tools for evaluating Teacher Prep Curriculum (pp. 147-156)</a:t>
            </a:r>
          </a:p>
          <a:p>
            <a:r>
              <a:rPr lang="en-US" baseline="0" dirty="0" smtClean="0"/>
              <a:t>Use Examples of candidate activities (see pp. 107-114) – Highlight activities you currently do.  Identify some you don’t do but think they are good </a:t>
            </a:r>
          </a:p>
          <a:p>
            <a:r>
              <a:rPr lang="en-US" baseline="0" dirty="0" smtClean="0"/>
              <a:t>Using the rubrics  - (see pp. 116 – 139)</a:t>
            </a:r>
          </a:p>
          <a:p>
            <a:r>
              <a:rPr lang="en-US" baseline="0" dirty="0" smtClean="0"/>
              <a:t>Using these tools would be a good way to ensure alignment of standards, learning activities and assessments.  </a:t>
            </a:r>
          </a:p>
        </p:txBody>
      </p:sp>
      <p:sp>
        <p:nvSpPr>
          <p:cNvPr id="4" name="Slide Number Placeholder 3"/>
          <p:cNvSpPr>
            <a:spLocks noGrp="1"/>
          </p:cNvSpPr>
          <p:nvPr>
            <p:ph type="sldNum" sz="quarter" idx="10"/>
          </p:nvPr>
        </p:nvSpPr>
        <p:spPr/>
        <p:txBody>
          <a:bodyPr/>
          <a:lstStyle/>
          <a:p>
            <a:fld id="{42311062-BA12-4085-80F1-F99598788FF4}" type="slidenum">
              <a:rPr lang="en-US" smtClean="0"/>
              <a:t>15</a:t>
            </a:fld>
            <a:endParaRPr lang="en-US"/>
          </a:p>
        </p:txBody>
      </p:sp>
    </p:spTree>
    <p:extLst>
      <p:ext uri="{BB962C8B-B14F-4D97-AF65-F5344CB8AC3E}">
        <p14:creationId xmlns:p14="http://schemas.microsoft.com/office/powerpoint/2010/main" val="537181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2311062-BA12-4085-80F1-F99598788FF4}" type="slidenum">
              <a:rPr lang="en-US" smtClean="0"/>
              <a:t>2</a:t>
            </a:fld>
            <a:endParaRPr lang="en-US"/>
          </a:p>
        </p:txBody>
      </p:sp>
    </p:spTree>
    <p:extLst>
      <p:ext uri="{BB962C8B-B14F-4D97-AF65-F5344CB8AC3E}">
        <p14:creationId xmlns:p14="http://schemas.microsoft.com/office/powerpoint/2010/main" val="2199445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After Fall 2020, CAEP is planning to sunset the 2007 ACEI Standards</a:t>
            </a:r>
          </a:p>
          <a:p>
            <a:r>
              <a:rPr lang="en-US" sz="1200" b="0" i="0" u="none" strike="noStrike" kern="1200" dirty="0" smtClean="0">
                <a:solidFill>
                  <a:schemeClr val="tx1"/>
                </a:solidFill>
                <a:effectLst/>
                <a:latin typeface="+mn-lt"/>
                <a:ea typeface="+mn-ea"/>
                <a:cs typeface="+mn-cs"/>
              </a:rPr>
              <a:t>This</a:t>
            </a:r>
            <a:r>
              <a:rPr lang="en-US" sz="1200" b="0" i="0" u="none" strike="noStrike" kern="1200" baseline="0" dirty="0" smtClean="0">
                <a:solidFill>
                  <a:schemeClr val="tx1"/>
                </a:solidFill>
                <a:effectLst/>
                <a:latin typeface="+mn-lt"/>
                <a:ea typeface="+mn-ea"/>
                <a:cs typeface="+mn-cs"/>
              </a:rPr>
              <a:t> means you have to begin planning now in order to have two applications of assessment data</a:t>
            </a:r>
            <a:endParaRPr lang="en-US" dirty="0"/>
          </a:p>
        </p:txBody>
      </p:sp>
      <p:sp>
        <p:nvSpPr>
          <p:cNvPr id="4" name="Slide Number Placeholder 3"/>
          <p:cNvSpPr>
            <a:spLocks noGrp="1"/>
          </p:cNvSpPr>
          <p:nvPr>
            <p:ph type="sldNum" sz="quarter" idx="10"/>
          </p:nvPr>
        </p:nvSpPr>
        <p:spPr/>
        <p:txBody>
          <a:bodyPr/>
          <a:lstStyle/>
          <a:p>
            <a:fld id="{42311062-BA12-4085-80F1-F99598788FF4}" type="slidenum">
              <a:rPr lang="en-US" smtClean="0"/>
              <a:t>4</a:t>
            </a:fld>
            <a:endParaRPr lang="en-US"/>
          </a:p>
        </p:txBody>
      </p:sp>
    </p:spTree>
    <p:extLst>
      <p:ext uri="{BB962C8B-B14F-4D97-AF65-F5344CB8AC3E}">
        <p14:creationId xmlns:p14="http://schemas.microsoft.com/office/powerpoint/2010/main" val="404231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development of</a:t>
            </a:r>
            <a:r>
              <a:rPr lang="en-US" baseline="0" dirty="0" smtClean="0"/>
              <a:t> the standards (see pages. 80-81)</a:t>
            </a:r>
          </a:p>
          <a:p>
            <a:r>
              <a:rPr lang="en-US" dirty="0" smtClean="0"/>
              <a:t>There are five K-6 Elementary Teacher Preparation Standards comprised of 23 components.</a:t>
            </a:r>
          </a:p>
          <a:p>
            <a:r>
              <a:rPr lang="en-US" sz="1200" b="0" i="0" u="none" strike="noStrike" kern="1200" baseline="0" dirty="0" smtClean="0">
                <a:solidFill>
                  <a:schemeClr val="tx1"/>
                </a:solidFill>
                <a:latin typeface="+mn-lt"/>
                <a:ea typeface="+mn-ea"/>
                <a:cs typeface="+mn-cs"/>
              </a:rPr>
              <a:t>Several other sets of standards undergird the recommendations and knowledge base for the Standards including (a) the National Board for Professional Teaching Standards’ Early Childhood Generalist Standards for teachers of students ages 3-8 and (b) the NBPTS Middle Childhood Generalist Standards for students ages 7-12; (c) the NAEYC Standards for Early Childhood Professional Preparation; and (d) the </a:t>
            </a:r>
            <a:r>
              <a:rPr lang="en-US" sz="1200" b="0" i="0" u="none" strike="noStrike" kern="1200" baseline="0" dirty="0" err="1" smtClean="0">
                <a:solidFill>
                  <a:schemeClr val="tx1"/>
                </a:solidFill>
                <a:latin typeface="+mn-lt"/>
                <a:ea typeface="+mn-ea"/>
                <a:cs typeface="+mn-cs"/>
              </a:rPr>
              <a:t>InTASC</a:t>
            </a:r>
            <a:r>
              <a:rPr lang="en-US" sz="1200" b="0" i="0" u="none" strike="noStrike" kern="1200" baseline="0" dirty="0" smtClean="0">
                <a:solidFill>
                  <a:schemeClr val="tx1"/>
                </a:solidFill>
                <a:latin typeface="+mn-lt"/>
                <a:ea typeface="+mn-ea"/>
                <a:cs typeface="+mn-cs"/>
              </a:rPr>
              <a:t> Model Core Teaching Standards. </a:t>
            </a:r>
          </a:p>
          <a:p>
            <a:r>
              <a:rPr lang="en-US" baseline="0" dirty="0" smtClean="0"/>
              <a:t> </a:t>
            </a:r>
            <a:endParaRPr lang="en-US" dirty="0" smtClean="0"/>
          </a:p>
          <a:p>
            <a:r>
              <a:rPr lang="en-US" dirty="0" smtClean="0"/>
              <a:t>Standard</a:t>
            </a:r>
            <a:r>
              <a:rPr lang="en-US" baseline="0" dirty="0" smtClean="0"/>
              <a:t> 2: </a:t>
            </a:r>
            <a:r>
              <a:rPr lang="en-US" sz="1200" b="0" i="0" u="none" strike="noStrike" kern="1200" baseline="0" dirty="0" smtClean="0">
                <a:solidFill>
                  <a:schemeClr val="tx1"/>
                </a:solidFill>
                <a:latin typeface="+mn-lt"/>
                <a:ea typeface="+mn-ea"/>
                <a:cs typeface="+mn-cs"/>
              </a:rPr>
              <a:t>Drawing on Interstate Teacher Assessment and Support Consortium (</a:t>
            </a:r>
            <a:r>
              <a:rPr lang="en-US" sz="1200" b="0" i="0" u="none" strike="noStrike" kern="1200" baseline="0" dirty="0" err="1" smtClean="0">
                <a:solidFill>
                  <a:schemeClr val="tx1"/>
                </a:solidFill>
                <a:latin typeface="+mn-lt"/>
                <a:ea typeface="+mn-ea"/>
                <a:cs typeface="+mn-cs"/>
              </a:rPr>
              <a:t>InTASC</a:t>
            </a:r>
            <a:r>
              <a:rPr lang="en-US" sz="1200" b="0" i="0" u="none" strike="noStrike" kern="1200" baseline="0" dirty="0" smtClean="0">
                <a:solidFill>
                  <a:schemeClr val="tx1"/>
                </a:solidFill>
                <a:latin typeface="+mn-lt"/>
                <a:ea typeface="+mn-ea"/>
                <a:cs typeface="+mn-cs"/>
              </a:rPr>
              <a:t>), The International</a:t>
            </a:r>
          </a:p>
          <a:p>
            <a:r>
              <a:rPr lang="en-US" sz="1200" b="0" i="0" u="none" strike="noStrike" kern="1200" baseline="0" dirty="0" smtClean="0">
                <a:solidFill>
                  <a:schemeClr val="tx1"/>
                </a:solidFill>
                <a:latin typeface="+mn-lt"/>
                <a:ea typeface="+mn-ea"/>
                <a:cs typeface="+mn-cs"/>
              </a:rPr>
              <a:t>Literacy Association (ILA), The National Science Teachers Association (NSTA), The National Council</a:t>
            </a:r>
          </a:p>
          <a:p>
            <a:r>
              <a:rPr lang="en-US" sz="1200" b="0" i="0" u="none" strike="noStrike" kern="1200" baseline="0" dirty="0" smtClean="0">
                <a:solidFill>
                  <a:schemeClr val="tx1"/>
                </a:solidFill>
                <a:latin typeface="+mn-lt"/>
                <a:ea typeface="+mn-ea"/>
                <a:cs typeface="+mn-cs"/>
              </a:rPr>
              <a:t>for Social Studies (NCSS), The National Council of Teachers of Mathematics (NCTM), National Association for the Education of Young Children (NAEYC), and National Board for Professional</a:t>
            </a:r>
          </a:p>
          <a:p>
            <a:r>
              <a:rPr lang="en-US" sz="1200" b="0" i="0" u="none" strike="noStrike" kern="1200" baseline="0" dirty="0" smtClean="0">
                <a:solidFill>
                  <a:schemeClr val="tx1"/>
                </a:solidFill>
                <a:latin typeface="+mn-lt"/>
                <a:ea typeface="+mn-ea"/>
                <a:cs typeface="+mn-cs"/>
              </a:rPr>
              <a:t>Teaching Standards (NBPTS),</a:t>
            </a:r>
          </a:p>
          <a:p>
            <a:endParaRPr lang="en-US" dirty="0"/>
          </a:p>
        </p:txBody>
      </p:sp>
      <p:sp>
        <p:nvSpPr>
          <p:cNvPr id="4" name="Slide Number Placeholder 3"/>
          <p:cNvSpPr>
            <a:spLocks noGrp="1"/>
          </p:cNvSpPr>
          <p:nvPr>
            <p:ph type="sldNum" sz="quarter" idx="10"/>
          </p:nvPr>
        </p:nvSpPr>
        <p:spPr/>
        <p:txBody>
          <a:bodyPr/>
          <a:lstStyle/>
          <a:p>
            <a:fld id="{42311062-BA12-4085-80F1-F99598788FF4}" type="slidenum">
              <a:rPr lang="en-US" smtClean="0"/>
              <a:t>5</a:t>
            </a:fld>
            <a:endParaRPr lang="en-US"/>
          </a:p>
        </p:txBody>
      </p:sp>
    </p:spTree>
    <p:extLst>
      <p:ext uri="{BB962C8B-B14F-4D97-AF65-F5344CB8AC3E}">
        <p14:creationId xmlns:p14="http://schemas.microsoft.com/office/powerpoint/2010/main" val="3741190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First, at the top of the pyramid is the Title of the Standard encompassing the primary focus and content of the standard</a:t>
            </a:r>
          </a:p>
          <a:p>
            <a:pPr marL="0" indent="0">
              <a:buNone/>
            </a:pPr>
            <a:r>
              <a:rPr lang="en-US" dirty="0" smtClean="0"/>
              <a:t> 2. The second and more specific layer of the pyramid is the Standard Statement, a concise, coherent statement of candidate knowledge and skills emphasizing what candidates have students do and focusing on student learning.</a:t>
            </a:r>
          </a:p>
          <a:p>
            <a:r>
              <a:rPr lang="en-US" dirty="0" smtClean="0"/>
              <a:t>3. A third part of the CAEP 2018 K-6 Elementary Teacher Preparation Standards are the Components. The Components expand upon the standard statement; they are a conceptual outline for the standard statement; they provide structure for the standard.</a:t>
            </a:r>
          </a:p>
          <a:p>
            <a:r>
              <a:rPr lang="en-US" dirty="0" smtClean="0"/>
              <a:t>4. The fourth and foundational portion of each K-6 Elementary Teacher Preparation Standard is the Supporting Explanation.</a:t>
            </a:r>
            <a:r>
              <a:rPr lang="en-US" baseline="0" dirty="0" smtClean="0"/>
              <a:t> The supporting explanation provides essential guidance to Elementary Education teacher education programs in the following areas: program curriculum planning, development of performance assessments, and creation of scoring rubrics that are aligned with the standards.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Let’s look at Standard 2  -CAEP 2018 K-6 Elementary Standards: pp. 10-20 </a:t>
            </a:r>
            <a:endParaRPr lang="en-GB" dirty="0" smtClean="0"/>
          </a:p>
          <a:p>
            <a:pPr marL="171450" indent="-171450">
              <a:buFont typeface="Arial" panose="020B0604020202020204" pitchFamily="34" charset="0"/>
              <a:buChar char="•"/>
            </a:pPr>
            <a:r>
              <a:rPr lang="en-US" dirty="0" smtClean="0"/>
              <a:t>Look</a:t>
            </a:r>
            <a:r>
              <a:rPr lang="en-US" baseline="0" dirty="0" smtClean="0"/>
              <a:t> at the overall standard</a:t>
            </a:r>
          </a:p>
          <a:p>
            <a:pPr marL="171450" indent="-171450">
              <a:buFont typeface="Arial" panose="020B0604020202020204" pitchFamily="34" charset="0"/>
              <a:buChar char="•"/>
            </a:pPr>
            <a:r>
              <a:rPr lang="en-US" baseline="0" dirty="0" smtClean="0"/>
              <a:t>Look at each of the components</a:t>
            </a:r>
          </a:p>
          <a:p>
            <a:pPr marL="171450" indent="-171450">
              <a:buFont typeface="Arial" panose="020B0604020202020204" pitchFamily="34" charset="0"/>
              <a:buChar char="•"/>
            </a:pPr>
            <a:r>
              <a:rPr lang="en-US" baseline="0" dirty="0" smtClean="0"/>
              <a:t>Take a deeper dive into the supporting Explanation</a:t>
            </a:r>
          </a:p>
          <a:p>
            <a:pPr marL="628650" lvl="1" indent="-171450">
              <a:buFont typeface="Arial" panose="020B0604020202020204" pitchFamily="34" charset="0"/>
              <a:buChar char="•"/>
            </a:pPr>
            <a:r>
              <a:rPr lang="en-US" baseline="0" dirty="0" smtClean="0"/>
              <a:t>Outline specifically what candidates need to know and be able to do.</a:t>
            </a:r>
          </a:p>
          <a:p>
            <a:pPr marL="628650" lvl="1" indent="-171450">
              <a:buFont typeface="Arial" panose="020B0604020202020204" pitchFamily="34" charset="0"/>
              <a:buChar char="•"/>
            </a:pPr>
            <a:r>
              <a:rPr lang="en-US" baseline="0" dirty="0" smtClean="0"/>
              <a:t>A lot of discussion around what’s currently taught in 4X12 courses and what’s needed</a:t>
            </a:r>
          </a:p>
          <a:p>
            <a:pPr marL="628650" lvl="1" indent="-171450">
              <a:buFont typeface="Arial" panose="020B0604020202020204" pitchFamily="34" charset="0"/>
              <a:buChar char="•"/>
            </a:pPr>
            <a:r>
              <a:rPr lang="en-US" baseline="0" dirty="0" smtClean="0"/>
              <a:t>Great guidelines for curriculum redesign (will discuss more in part 3. </a:t>
            </a:r>
          </a:p>
          <a:p>
            <a:pPr marL="628650" lvl="1" indent="-171450">
              <a:buFont typeface="Arial" panose="020B0604020202020204" pitchFamily="34" charset="0"/>
              <a:buChar char="•"/>
            </a:pPr>
            <a:r>
              <a:rPr lang="en-US" baseline="0" dirty="0" smtClean="0"/>
              <a:t>Explain how we are redesigning the 4X12</a:t>
            </a:r>
            <a:endParaRPr lang="en-US" dirty="0" smtClean="0"/>
          </a:p>
          <a:p>
            <a:endParaRPr lang="en-US" dirty="0"/>
          </a:p>
        </p:txBody>
      </p:sp>
      <p:sp>
        <p:nvSpPr>
          <p:cNvPr id="4" name="Slide Number Placeholder 3"/>
          <p:cNvSpPr>
            <a:spLocks noGrp="1"/>
          </p:cNvSpPr>
          <p:nvPr>
            <p:ph type="sldNum" sz="quarter" idx="10"/>
          </p:nvPr>
        </p:nvSpPr>
        <p:spPr/>
        <p:txBody>
          <a:bodyPr/>
          <a:lstStyle/>
          <a:p>
            <a:fld id="{42311062-BA12-4085-80F1-F99598788FF4}" type="slidenum">
              <a:rPr lang="en-US" smtClean="0"/>
              <a:t>6</a:t>
            </a:fld>
            <a:endParaRPr lang="en-US"/>
          </a:p>
        </p:txBody>
      </p:sp>
    </p:spTree>
    <p:extLst>
      <p:ext uri="{BB962C8B-B14F-4D97-AF65-F5344CB8AC3E}">
        <p14:creationId xmlns:p14="http://schemas.microsoft.com/office/powerpoint/2010/main" val="497555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you are familiar with the ACEI Standards.  Let’s take a few minutes to compare them</a:t>
            </a:r>
            <a:r>
              <a:rPr lang="en-US" baseline="0" dirty="0" smtClean="0"/>
              <a:t> with the CAEP 2018 Elem Standards.</a:t>
            </a:r>
          </a:p>
          <a:p>
            <a:r>
              <a:rPr lang="en-US" baseline="0" dirty="0" smtClean="0"/>
              <a:t>What are the major differences?</a:t>
            </a:r>
          </a:p>
          <a:p>
            <a:r>
              <a:rPr lang="en-US" baseline="0" dirty="0" smtClean="0"/>
              <a:t>What are similarities?</a:t>
            </a:r>
          </a:p>
          <a:p>
            <a:r>
              <a:rPr lang="en-US" baseline="0" dirty="0" smtClean="0"/>
              <a:t>What are the implications, if any for your programs – a few report outs</a:t>
            </a:r>
          </a:p>
          <a:p>
            <a:r>
              <a:rPr lang="en-US" baseline="0" dirty="0" smtClean="0"/>
              <a:t>Wrap up – 15 minute break</a:t>
            </a:r>
            <a:endParaRPr lang="en-US" dirty="0"/>
          </a:p>
        </p:txBody>
      </p:sp>
      <p:sp>
        <p:nvSpPr>
          <p:cNvPr id="4" name="Slide Number Placeholder 3"/>
          <p:cNvSpPr>
            <a:spLocks noGrp="1"/>
          </p:cNvSpPr>
          <p:nvPr>
            <p:ph type="sldNum" sz="quarter" idx="10"/>
          </p:nvPr>
        </p:nvSpPr>
        <p:spPr/>
        <p:txBody>
          <a:bodyPr/>
          <a:lstStyle/>
          <a:p>
            <a:fld id="{42311062-BA12-4085-80F1-F99598788FF4}" type="slidenum">
              <a:rPr lang="en-US" smtClean="0"/>
              <a:t>7</a:t>
            </a:fld>
            <a:endParaRPr lang="en-US"/>
          </a:p>
        </p:txBody>
      </p:sp>
    </p:spTree>
    <p:extLst>
      <p:ext uri="{BB962C8B-B14F-4D97-AF65-F5344CB8AC3E}">
        <p14:creationId xmlns:p14="http://schemas.microsoft.com/office/powerpoint/2010/main" val="626469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11062-BA12-4085-80F1-F99598788FF4}" type="slidenum">
              <a:rPr lang="en-US" smtClean="0"/>
              <a:t>8</a:t>
            </a:fld>
            <a:endParaRPr lang="en-US"/>
          </a:p>
        </p:txBody>
      </p:sp>
    </p:spTree>
    <p:extLst>
      <p:ext uri="{BB962C8B-B14F-4D97-AF65-F5344CB8AC3E}">
        <p14:creationId xmlns:p14="http://schemas.microsoft.com/office/powerpoint/2010/main" val="4180725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K-6 Elementary teacher preparation programs are strongly encouraged submit a seventh and/or eighth assessment that they believe will further strengthen their demonstration that all standards are met. The specific focus of this assessment is determined by the program’s assessment system and the extent to which stronger evidence that a standard is met is needed. </a:t>
            </a:r>
            <a:endParaRPr lang="en-US" dirty="0"/>
          </a:p>
        </p:txBody>
      </p:sp>
      <p:sp>
        <p:nvSpPr>
          <p:cNvPr id="4" name="Slide Number Placeholder 3"/>
          <p:cNvSpPr>
            <a:spLocks noGrp="1"/>
          </p:cNvSpPr>
          <p:nvPr>
            <p:ph type="sldNum" sz="quarter" idx="10"/>
          </p:nvPr>
        </p:nvSpPr>
        <p:spPr/>
        <p:txBody>
          <a:bodyPr/>
          <a:lstStyle/>
          <a:p>
            <a:fld id="{42311062-BA12-4085-80F1-F99598788FF4}" type="slidenum">
              <a:rPr lang="en-US" smtClean="0"/>
              <a:t>9</a:t>
            </a:fld>
            <a:endParaRPr lang="en-US"/>
          </a:p>
        </p:txBody>
      </p:sp>
    </p:spTree>
    <p:extLst>
      <p:ext uri="{BB962C8B-B14F-4D97-AF65-F5344CB8AC3E}">
        <p14:creationId xmlns:p14="http://schemas.microsoft.com/office/powerpoint/2010/main" val="73600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pp. 94-102</a:t>
            </a:r>
          </a:p>
          <a:p>
            <a:r>
              <a:rPr lang="en-US" dirty="0" smtClean="0"/>
              <a:t>For Each standard there is a set of sources of assessment evidence for candidate performance that can</a:t>
            </a:r>
            <a:r>
              <a:rPr lang="en-US" baseline="0" dirty="0" smtClean="0"/>
              <a:t> be used to address the standard.</a:t>
            </a:r>
          </a:p>
          <a:p>
            <a:r>
              <a:rPr lang="en-US" baseline="0" dirty="0" smtClean="0"/>
              <a:t>For Standards 1, 3, and 4 ONLY: </a:t>
            </a:r>
          </a:p>
          <a:p>
            <a:r>
              <a:rPr lang="en-US" baseline="0" dirty="0" smtClean="0"/>
              <a:t>Go through and determine of the assessments that are suggested, which do you already utilize?  - we will deal with the content of the rubrics next. Just determine what assessments you have. </a:t>
            </a:r>
            <a:r>
              <a:rPr lang="en-US" dirty="0" smtClean="0"/>
              <a:t> </a:t>
            </a:r>
          </a:p>
          <a:p>
            <a:endParaRPr lang="en-US" dirty="0" smtClean="0"/>
          </a:p>
          <a:p>
            <a:r>
              <a:rPr lang="en-US" dirty="0" smtClean="0"/>
              <a:t>Let’s look at Standard 5 and the suggested assessments.</a:t>
            </a:r>
            <a:r>
              <a:rPr lang="en-US" baseline="0" dirty="0" smtClean="0"/>
              <a:t> What do you currently have in place? </a:t>
            </a:r>
          </a:p>
          <a:p>
            <a:endParaRPr lang="en-US" baseline="0" dirty="0" smtClean="0"/>
          </a:p>
          <a:p>
            <a:r>
              <a:rPr lang="en-US" baseline="0" dirty="0" smtClean="0"/>
              <a:t>Look at Standard 2 – Have Renee discuss OSAT content and alignment. </a:t>
            </a:r>
          </a:p>
          <a:p>
            <a:r>
              <a:rPr lang="en-US" baseline="0" dirty="0" smtClean="0"/>
              <a:t>Discuss standard 2 as problematic if candidates can currently meet the 4 X 12 taking whatever subject area courses they want.</a:t>
            </a:r>
            <a:endParaRPr lang="en-US" dirty="0"/>
          </a:p>
        </p:txBody>
      </p:sp>
      <p:sp>
        <p:nvSpPr>
          <p:cNvPr id="4" name="Slide Number Placeholder 3"/>
          <p:cNvSpPr>
            <a:spLocks noGrp="1"/>
          </p:cNvSpPr>
          <p:nvPr>
            <p:ph type="sldNum" sz="quarter" idx="10"/>
          </p:nvPr>
        </p:nvSpPr>
        <p:spPr/>
        <p:txBody>
          <a:bodyPr/>
          <a:lstStyle/>
          <a:p>
            <a:fld id="{42311062-BA12-4085-80F1-F99598788FF4}" type="slidenum">
              <a:rPr lang="en-US" smtClean="0"/>
              <a:t>10</a:t>
            </a:fld>
            <a:endParaRPr lang="en-US"/>
          </a:p>
        </p:txBody>
      </p:sp>
    </p:spTree>
    <p:extLst>
      <p:ext uri="{BB962C8B-B14F-4D97-AF65-F5344CB8AC3E}">
        <p14:creationId xmlns:p14="http://schemas.microsoft.com/office/powerpoint/2010/main" val="335646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24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smtClean="0"/>
              <a:t>Click to edit Master title style</a:t>
            </a:r>
            <a:endParaRPr lang="en-GB" dirty="0"/>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Tree>
    <p:extLst>
      <p:ext uri="{BB962C8B-B14F-4D97-AF65-F5344CB8AC3E}">
        <p14:creationId xmlns:p14="http://schemas.microsoft.com/office/powerpoint/2010/main" val="15080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12" name="Picture Placeholder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dirty="0"/>
              <a:t>Insert Image</a:t>
            </a:r>
            <a:endParaRPr lang="en-GB" dirty="0"/>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smtClean="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smtClean="0"/>
              <a:t>Click to edit Master title style</a:t>
            </a:r>
            <a:endParaRPr lang="en-GB" dirty="0"/>
          </a:p>
        </p:txBody>
      </p:sp>
      <p:sp>
        <p:nvSpPr>
          <p:cNvPr id="20" name="Slide Number Placeholder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79141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3686C7-DF83-47D9-A485-35F4F1D36A69}"/>
              </a:ext>
            </a:extLst>
          </p:cNvPr>
          <p:cNvGrpSpPr/>
          <p:nvPr userDrawn="1"/>
        </p:nvGrpSpPr>
        <p:grpSpPr>
          <a:xfrm>
            <a:off x="0" y="6086479"/>
            <a:ext cx="12192000" cy="600974"/>
            <a:chOff x="0" y="6086479"/>
            <a:chExt cx="12192000" cy="600974"/>
          </a:xfrm>
        </p:grpSpPr>
        <p:sp>
          <p:nvSpPr>
            <p:cNvPr id="4" name="Rectangle 3">
              <a:extLst>
                <a:ext uri="{FF2B5EF4-FFF2-40B4-BE49-F238E27FC236}">
                  <a16:creationId xmlns:a16="http://schemas.microsoft.com/office/drawing/2014/main"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 name="Slide Number Placeholder 7">
            <a:extLst>
              <a:ext uri="{FF2B5EF4-FFF2-40B4-BE49-F238E27FC236}">
                <a16:creationId xmlns:a16="http://schemas.microsoft.com/office/drawing/2014/main"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smtClean="0"/>
              <a:pPr algn="ctr"/>
              <a:t>‹#›</a:t>
            </a:fld>
            <a:endParaRPr lang="en-US" dirty="0"/>
          </a:p>
        </p:txBody>
      </p:sp>
    </p:spTree>
    <p:extLst>
      <p:ext uri="{BB962C8B-B14F-4D97-AF65-F5344CB8AC3E}">
        <p14:creationId xmlns:p14="http://schemas.microsoft.com/office/powerpoint/2010/main" val="54037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0" name="Title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dirty="0"/>
              <a:t>TITLE</a:t>
            </a:r>
            <a:endParaRPr lang="en-GB" dirty="0"/>
          </a:p>
        </p:txBody>
      </p:sp>
      <p:sp>
        <p:nvSpPr>
          <p:cNvPr id="17" name="Text Placeholder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Name</a:t>
            </a:r>
          </a:p>
        </p:txBody>
      </p:sp>
      <p:sp>
        <p:nvSpPr>
          <p:cNvPr id="18" name="Text Placeholder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Phone</a:t>
            </a:r>
          </a:p>
        </p:txBody>
      </p:sp>
      <p:sp>
        <p:nvSpPr>
          <p:cNvPr id="19" name="Text Placeholder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Email</a:t>
            </a:r>
          </a:p>
        </p:txBody>
      </p:sp>
      <p:sp>
        <p:nvSpPr>
          <p:cNvPr id="20" name="Text Placeholder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Website</a:t>
            </a:r>
          </a:p>
        </p:txBody>
      </p:sp>
      <p:sp>
        <p:nvSpPr>
          <p:cNvPr id="3" name="Content Placeholder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28" name="Content Placeholder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29" name="Content Placeholder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30" name="Content Placeholder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Tree>
    <p:extLst>
      <p:ext uri="{BB962C8B-B14F-4D97-AF65-F5344CB8AC3E}">
        <p14:creationId xmlns:p14="http://schemas.microsoft.com/office/powerpoint/2010/main" val="416935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Freeform: Shape 12">
            <a:extLst>
              <a:ext uri="{FF2B5EF4-FFF2-40B4-BE49-F238E27FC236}">
                <a16:creationId xmlns:a16="http://schemas.microsoft.com/office/drawing/2014/main"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2466734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7349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smtClean="0"/>
              <a:t>Click to edit Master title style</a:t>
            </a:r>
            <a:endParaRPr lang="en-GB" dirty="0"/>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Content Placeholder 2">
            <a:extLst>
              <a:ext uri="{FF2B5EF4-FFF2-40B4-BE49-F238E27FC236}">
                <a16:creationId xmlns:a16="http://schemas.microsoft.com/office/drawing/2014/main" id="{C7BBA6D3-FEB9-412B-8FBB-095FC3A60ABF}"/>
              </a:ext>
            </a:extLst>
          </p:cNvPr>
          <p:cNvSpPr>
            <a:spLocks noGrp="1"/>
          </p:cNvSpPr>
          <p:nvPr>
            <p:ph idx="1"/>
          </p:nvPr>
        </p:nvSpPr>
        <p:spPr>
          <a:xfrm>
            <a:off x="633186" y="1825625"/>
            <a:ext cx="10815864"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100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smtClean="0"/>
              <a:t>Click to edit Master title style</a:t>
            </a:r>
            <a:endParaRPr lang="en-GB" dirty="0"/>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Content Placeholder 2">
            <a:extLst>
              <a:ext uri="{FF2B5EF4-FFF2-40B4-BE49-F238E27FC236}">
                <a16:creationId xmlns:a16="http://schemas.microsoft.com/office/drawing/2014/main" id="{64A4F74B-B2CD-407C-865A-037EDFAC9DB0}"/>
              </a:ext>
            </a:extLst>
          </p:cNvPr>
          <p:cNvSpPr>
            <a:spLocks noGrp="1"/>
          </p:cNvSpPr>
          <p:nvPr>
            <p:ph sz="half" idx="1"/>
          </p:nvPr>
        </p:nvSpPr>
        <p:spPr>
          <a:xfrm>
            <a:off x="633186" y="1825625"/>
            <a:ext cx="5386614" cy="4351338"/>
          </a:xfrm>
        </p:spPr>
        <p:txBody>
          <a:bodyPr>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3">
            <a:extLst>
              <a:ext uri="{FF2B5EF4-FFF2-40B4-BE49-F238E27FC236}">
                <a16:creationId xmlns:a16="http://schemas.microsoft.com/office/drawing/2014/main" id="{A2548E2E-973A-4D52-ACB9-BF564F407308}"/>
              </a:ext>
            </a:extLst>
          </p:cNvPr>
          <p:cNvSpPr>
            <a:spLocks noGrp="1"/>
          </p:cNvSpPr>
          <p:nvPr>
            <p:ph sz="half" idx="2"/>
          </p:nvPr>
        </p:nvSpPr>
        <p:spPr>
          <a:xfrm>
            <a:off x="6172200" y="1825625"/>
            <a:ext cx="5276850" cy="4351338"/>
          </a:xfrm>
        </p:spPr>
        <p:txBody>
          <a:bodyPr>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10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smtClean="0"/>
              <a:t>Click to edit Master title style</a:t>
            </a:r>
            <a:endParaRPr lang="en-GB" dirty="0"/>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ext Placeholder 2">
            <a:extLst>
              <a:ext uri="{FF2B5EF4-FFF2-40B4-BE49-F238E27FC236}">
                <a16:creationId xmlns:a16="http://schemas.microsoft.com/office/drawing/2014/main" id="{10CD1AD0-C8B7-4785-A47D-D822CF4F248F}"/>
              </a:ext>
            </a:extLst>
          </p:cNvPr>
          <p:cNvSpPr>
            <a:spLocks noGrp="1"/>
          </p:cNvSpPr>
          <p:nvPr>
            <p:ph type="body" idx="1"/>
          </p:nvPr>
        </p:nvSpPr>
        <p:spPr>
          <a:xfrm>
            <a:off x="633186" y="1681163"/>
            <a:ext cx="53321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4">
            <a:extLst>
              <a:ext uri="{FF2B5EF4-FFF2-40B4-BE49-F238E27FC236}">
                <a16:creationId xmlns:a16="http://schemas.microsoft.com/office/drawing/2014/main" id="{90A1BBCF-EEF1-4C9A-BA10-9657A79560D3}"/>
              </a:ext>
            </a:extLst>
          </p:cNvPr>
          <p:cNvSpPr>
            <a:spLocks noGrp="1"/>
          </p:cNvSpPr>
          <p:nvPr>
            <p:ph type="body" sz="quarter" idx="3"/>
          </p:nvPr>
        </p:nvSpPr>
        <p:spPr>
          <a:xfrm>
            <a:off x="6172200" y="1681163"/>
            <a:ext cx="5276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1" name="Content Placeholder 3">
            <a:extLst>
              <a:ext uri="{FF2B5EF4-FFF2-40B4-BE49-F238E27FC236}">
                <a16:creationId xmlns:a16="http://schemas.microsoft.com/office/drawing/2014/main" id="{79F8415A-57A2-4D5C-97B0-E78499CC7C6F}"/>
              </a:ext>
            </a:extLst>
          </p:cNvPr>
          <p:cNvSpPr>
            <a:spLocks noGrp="1"/>
          </p:cNvSpPr>
          <p:nvPr>
            <p:ph sz="half" idx="2"/>
          </p:nvPr>
        </p:nvSpPr>
        <p:spPr>
          <a:xfrm>
            <a:off x="633186" y="2505075"/>
            <a:ext cx="5332147" cy="3684588"/>
          </a:xfrm>
        </p:spPr>
        <p:txBody>
          <a:bodyPr>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a:extLst>
              <a:ext uri="{FF2B5EF4-FFF2-40B4-BE49-F238E27FC236}">
                <a16:creationId xmlns:a16="http://schemas.microsoft.com/office/drawing/2014/main" id="{37A31490-A10D-455A-B515-E26064D0E10A}"/>
              </a:ext>
            </a:extLst>
          </p:cNvPr>
          <p:cNvSpPr>
            <a:spLocks noGrp="1"/>
          </p:cNvSpPr>
          <p:nvPr>
            <p:ph sz="quarter" idx="4"/>
          </p:nvPr>
        </p:nvSpPr>
        <p:spPr>
          <a:xfrm>
            <a:off x="6172200" y="2505075"/>
            <a:ext cx="5276850" cy="3684588"/>
          </a:xfrm>
        </p:spPr>
        <p:txBody>
          <a:bodyPr>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9070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ext Placeholder 3">
            <a:extLst>
              <a:ext uri="{FF2B5EF4-FFF2-40B4-BE49-F238E27FC236}">
                <a16:creationId xmlns:a16="http://schemas.microsoft.com/office/drawing/2014/main" id="{9F5DF135-B773-4FF0-A198-687768159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0" name="Content Placeholder 2">
            <a:extLst>
              <a:ext uri="{FF2B5EF4-FFF2-40B4-BE49-F238E27FC236}">
                <a16:creationId xmlns:a16="http://schemas.microsoft.com/office/drawing/2014/main" id="{4D4BA48E-457A-42FA-BC00-3AE386B38A0C}"/>
              </a:ext>
            </a:extLst>
          </p:cNvPr>
          <p:cNvSpPr>
            <a:spLocks noGrp="1"/>
          </p:cNvSpPr>
          <p:nvPr>
            <p:ph idx="1"/>
          </p:nvPr>
        </p:nvSpPr>
        <p:spPr>
          <a:xfrm>
            <a:off x="5183188" y="987425"/>
            <a:ext cx="62658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a:extLst>
              <a:ext uri="{FF2B5EF4-FFF2-40B4-BE49-F238E27FC236}">
                <a16:creationId xmlns:a16="http://schemas.microsoft.com/office/drawing/2014/main" id="{43DF8AE6-3466-400C-B6F1-335DF4DED075}"/>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39769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0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5504688"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spTree>
    <p:extLst>
      <p:ext uri="{BB962C8B-B14F-4D97-AF65-F5344CB8AC3E}">
        <p14:creationId xmlns:p14="http://schemas.microsoft.com/office/powerpoint/2010/main" val="127085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itle 1">
            <a:extLst>
              <a:ext uri="{FF2B5EF4-FFF2-40B4-BE49-F238E27FC236}">
                <a16:creationId xmlns:a16="http://schemas.microsoft.com/office/drawing/2014/main" id="{A3EA16B2-FFAE-4A6E-977D-191BC1DB5B28}"/>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0" name="Text Placeholder 3">
            <a:extLst>
              <a:ext uri="{FF2B5EF4-FFF2-40B4-BE49-F238E27FC236}">
                <a16:creationId xmlns:a16="http://schemas.microsoft.com/office/drawing/2014/main" id="{436B2E80-B2B9-4309-8C9B-11D0B83C4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1" name="Picture Placeholder 2">
            <a:extLst>
              <a:ext uri="{FF2B5EF4-FFF2-40B4-BE49-F238E27FC236}">
                <a16:creationId xmlns:a16="http://schemas.microsoft.com/office/drawing/2014/main" id="{03DB89DF-F372-4E54-9DFD-D53E42A2B8E8}"/>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429434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dirty="0"/>
              <a:t>TITLE</a:t>
            </a:r>
            <a:endParaRPr lang="en-GB" dirty="0"/>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dirty="0"/>
              <a:t>Subtitle</a:t>
            </a:r>
            <a:endParaRPr lang="en-GB" dirty="0"/>
          </a:p>
        </p:txBody>
      </p:sp>
    </p:spTree>
    <p:extLst>
      <p:ext uri="{BB962C8B-B14F-4D97-AF65-F5344CB8AC3E}">
        <p14:creationId xmlns:p14="http://schemas.microsoft.com/office/powerpoint/2010/main" val="347717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a:r>
              <a:rPr lang="en-US" smtClean="0"/>
              <a:t>Click to edit Master title style</a:t>
            </a:r>
            <a:endParaRPr lang="en-GB" dirty="0"/>
          </a:p>
        </p:txBody>
      </p:sp>
      <p:sp>
        <p:nvSpPr>
          <p:cNvPr id="3" name="Text Placeholder 2">
            <a:extLst>
              <a:ext uri="{FF2B5EF4-FFF2-40B4-BE49-F238E27FC236}">
                <a16:creationId xmlns:a16="http://schemas.microsoft.com/office/drawing/2014/main"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en-US" smtClean="0"/>
              <a:t>Edit Master text styles</a:t>
            </a:r>
          </a:p>
        </p:txBody>
      </p:sp>
    </p:spTree>
    <p:extLst>
      <p:ext uri="{BB962C8B-B14F-4D97-AF65-F5344CB8AC3E}">
        <p14:creationId xmlns:p14="http://schemas.microsoft.com/office/powerpoint/2010/main" val="341130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smtClean="0"/>
              <a:t>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smtClean="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smtClean="0"/>
              <a:t>Click to edit Master title style</a:t>
            </a:r>
            <a:endParaRPr lang="en-GB" dirty="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dirty="0"/>
              <a:t>Icon</a:t>
            </a:r>
            <a:endParaRPr lang="en-GB" dirty="0"/>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dirty="0"/>
              <a:t>Icon</a:t>
            </a:r>
            <a:endParaRPr lang="en-GB" dirty="0"/>
          </a:p>
        </p:txBody>
      </p:sp>
      <p:sp>
        <p:nvSpPr>
          <p:cNvPr id="18" name="Slide Number Placeholder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27720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Content_3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smtClean="0"/>
              <a:t>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smtClean="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smtClean="0"/>
              <a:t>Click to edit Master title style</a:t>
            </a:r>
            <a:endParaRPr lang="en-GB" dirty="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8" name="Text Placeholder 12">
            <a:extLst>
              <a:ext uri="{FF2B5EF4-FFF2-40B4-BE49-F238E27FC236}">
                <a16:creationId xmlns:a16="http://schemas.microsoft.com/office/drawing/2014/main" id="{DEF523FD-B1FC-40A7-93AA-389CB38E17C0}"/>
              </a:ext>
            </a:extLst>
          </p:cNvPr>
          <p:cNvSpPr>
            <a:spLocks noGrp="1"/>
          </p:cNvSpPr>
          <p:nvPr>
            <p:ph type="body" sz="quarter" idx="15"/>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smtClean="0"/>
              <a:t>Edit Master text styles</a:t>
            </a:r>
          </a:p>
        </p:txBody>
      </p:sp>
      <p:sp>
        <p:nvSpPr>
          <p:cNvPr id="10" name="Content Placeholder 15">
            <a:extLst>
              <a:ext uri="{FF2B5EF4-FFF2-40B4-BE49-F238E27FC236}">
                <a16:creationId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1" name="Slide Number Placeholder 7">
            <a:extLst>
              <a:ext uri="{FF2B5EF4-FFF2-40B4-BE49-F238E27FC236}">
                <a16:creationId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105480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Content_2 column Vertica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smtClean="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smtClean="0"/>
              <a:t>Click to edit Master title style</a:t>
            </a:r>
            <a:endParaRPr lang="en-GB" dirty="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2304413"/>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1" name="Text Placeholder 12">
            <a:extLst>
              <a:ext uri="{FF2B5EF4-FFF2-40B4-BE49-F238E27FC236}">
                <a16:creationId xmlns:a16="http://schemas.microsoft.com/office/drawing/2014/main" id="{C3BB8EAB-4266-4938-A8CB-6D18C938017F}"/>
              </a:ext>
            </a:extLst>
          </p:cNvPr>
          <p:cNvSpPr>
            <a:spLocks noGrp="1"/>
          </p:cNvSpPr>
          <p:nvPr>
            <p:ph type="body" sz="quarter" idx="14"/>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smtClean="0"/>
              <a:t>Edit Master text styles</a:t>
            </a:r>
          </a:p>
        </p:txBody>
      </p:sp>
      <p:sp>
        <p:nvSpPr>
          <p:cNvPr id="12" name="Content Placeholder 15">
            <a:extLst>
              <a:ext uri="{FF2B5EF4-FFF2-40B4-BE49-F238E27FC236}">
                <a16:creationId xmlns:a16="http://schemas.microsoft.com/office/drawing/2014/main" id="{716D363C-A0A5-4FB1-8CC2-850C0CD9F4E7}"/>
              </a:ext>
            </a:extLst>
          </p:cNvPr>
          <p:cNvSpPr>
            <a:spLocks noGrp="1"/>
          </p:cNvSpPr>
          <p:nvPr>
            <p:ph sz="quarter" idx="15" hasCustomPrompt="1"/>
          </p:nvPr>
        </p:nvSpPr>
        <p:spPr>
          <a:xfrm>
            <a:off x="647700" y="4505006"/>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5" name="Slide Number Placeholder 7">
            <a:extLst>
              <a:ext uri="{FF2B5EF4-FFF2-40B4-BE49-F238E27FC236}">
                <a16:creationId xmlns:a16="http://schemas.microsoft.com/office/drawing/2014/main"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244719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Content_1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smtClean="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smtClean="0"/>
              <a:t>Click to edit Master title style</a:t>
            </a:r>
            <a:endParaRPr lang="en-GB" dirty="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8" name="Slide Number Placeholder 7">
            <a:extLst>
              <a:ext uri="{FF2B5EF4-FFF2-40B4-BE49-F238E27FC236}">
                <a16:creationId xmlns:a16="http://schemas.microsoft.com/office/drawing/2014/main"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22159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a:lnSpc>
                <a:spcPct val="100000"/>
              </a:lnSpc>
              <a:spcBef>
                <a:spcPct val="0"/>
              </a:spcBef>
              <a:buNone/>
            </a:pPr>
            <a:r>
              <a:rPr lang="en-US" smtClean="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smtClean="0"/>
              <a:t>Click to edit Master title style</a:t>
            </a:r>
            <a:endParaRPr lang="en-GB" dirty="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tx1"/>
                </a:solidFill>
              </a:defRPr>
            </a:lvl1pPr>
          </a:lstStyle>
          <a:p>
            <a:pPr lvl="0"/>
            <a:r>
              <a:rPr lang="en-US" dirty="0"/>
              <a:t>Icon</a:t>
            </a:r>
            <a:endParaRPr lang="en-GB" dirty="0"/>
          </a:p>
        </p:txBody>
      </p:sp>
      <p:grpSp>
        <p:nvGrpSpPr>
          <p:cNvPr id="11" name="Group 10">
            <a:extLst>
              <a:ext uri="{FF2B5EF4-FFF2-40B4-BE49-F238E27FC236}">
                <a16:creationId xmlns:a16="http://schemas.microsoft.com/office/drawing/2014/main" id="{00AC1958-0DCB-4970-ADE3-E64DAAFC501D}"/>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Slide Number Placeholder 5">
            <a:extLst>
              <a:ext uri="{FF2B5EF4-FFF2-40B4-BE49-F238E27FC236}">
                <a16:creationId xmlns:a16="http://schemas.microsoft.com/office/drawing/2014/main"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Tree>
    <p:extLst>
      <p:ext uri="{BB962C8B-B14F-4D97-AF65-F5344CB8AC3E}">
        <p14:creationId xmlns:p14="http://schemas.microsoft.com/office/powerpoint/2010/main" val="18306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a:fld id="{817179DE-9BF3-494C-804F-0C7C90AC8700}" type="slidenum">
              <a:rPr lang="en-GB" smtClean="0"/>
              <a:pPr algn="ctr"/>
              <a:t>‹#›</a:t>
            </a:fld>
            <a:endParaRPr lang="en-GB" dirty="0"/>
          </a:p>
        </p:txBody>
      </p:sp>
      <p:sp>
        <p:nvSpPr>
          <p:cNvPr id="2" name="Title Placeholder 1">
            <a:extLst>
              <a:ext uri="{FF2B5EF4-FFF2-40B4-BE49-F238E27FC236}">
                <a16:creationId xmlns:a16="http://schemas.microsoft.com/office/drawing/2014/main"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a:extLst>
              <a:ext uri="{FF2B5EF4-FFF2-40B4-BE49-F238E27FC236}">
                <a16:creationId xmlns:a16="http://schemas.microsoft.com/office/drawing/2014/main"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69" r:id="rId11"/>
    <p:sldLayoutId id="2147483655"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18.jpeg"/><Relationship Id="rId4" Type="http://schemas.openxmlformats.org/officeDocument/2006/relationships/hyperlink" Target="CAEP%20Evaluation%20Framework%20for%20EPP-Created%20Assessments.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3.svg"/><Relationship Id="rId3" Type="http://schemas.openxmlformats.org/officeDocument/2006/relationships/hyperlink" Target="http://caepnet.org/accreditation/caep-accreditation/caep-k-6-elementary-teacher-standards" TargetMode="External"/><Relationship Id="rId7" Type="http://schemas.openxmlformats.org/officeDocument/2006/relationships/image" Target="../media/image37.svg"/><Relationship Id="rId12"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13.xml"/><Relationship Id="rId6" Type="http://schemas.openxmlformats.org/officeDocument/2006/relationships/image" Target="../media/image21.png"/><Relationship Id="rId11" Type="http://schemas.openxmlformats.org/officeDocument/2006/relationships/image" Target="../media/image41.svg"/><Relationship Id="rId5" Type="http://schemas.openxmlformats.org/officeDocument/2006/relationships/hyperlink" Target="https://www.ok.gov/oeqa/Educator_Preparation/Program_Review/index.html" TargetMode="External"/><Relationship Id="rId10" Type="http://schemas.openxmlformats.org/officeDocument/2006/relationships/image" Target="../media/image23.png"/><Relationship Id="rId4" Type="http://schemas.openxmlformats.org/officeDocument/2006/relationships/hyperlink" Target="https://www.ets.org/ppa/test-takers/" TargetMode="External"/><Relationship Id="rId9" Type="http://schemas.openxmlformats.org/officeDocument/2006/relationships/image" Target="../media/image39.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microsoft.com/office/2007/relationships/hdphoto" Target="../media/hdphoto3.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group of students at a table studying in the library">
            <a:extLst>
              <a:ext uri="{FF2B5EF4-FFF2-40B4-BE49-F238E27FC236}">
                <a16:creationId xmlns:a16="http://schemas.microsoft.com/office/drawing/2014/main" id="{1A5F02FB-FDF1-427A-AB2F-50F09EBEE54E}"/>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p:pic>
      <p:grpSp>
        <p:nvGrpSpPr>
          <p:cNvPr id="3" name="Group 2" descr="decorative element">
            <a:extLst>
              <a:ext uri="{FF2B5EF4-FFF2-40B4-BE49-F238E27FC236}">
                <a16:creationId xmlns:a16="http://schemas.microsoft.com/office/drawing/2014/main" id="{B96D2D9B-E0B9-499F-9404-108DB59E4502}"/>
              </a:ext>
            </a:extLst>
          </p:cNvPr>
          <p:cNvGrpSpPr/>
          <p:nvPr/>
        </p:nvGrpSpPr>
        <p:grpSpPr>
          <a:xfrm>
            <a:off x="0" y="0"/>
            <a:ext cx="6957056" cy="6858000"/>
            <a:chOff x="0" y="0"/>
            <a:chExt cx="6957056" cy="6858000"/>
          </a:xfrm>
        </p:grpSpPr>
        <p:sp>
          <p:nvSpPr>
            <p:cNvPr id="33" name="Parallelogram 32">
              <a:extLst>
                <a:ext uri="{FF2B5EF4-FFF2-40B4-BE49-F238E27FC236}">
                  <a16:creationId xmlns:a16="http://schemas.microsoft.com/office/drawing/2014/main" id="{7E2E6584-76E9-4C56-A349-C9CDC96DC5F0}"/>
                </a:ext>
              </a:extLst>
            </p:cNvPr>
            <p:cNvSpPr/>
            <p:nvPr/>
          </p:nvSpPr>
          <p:spPr>
            <a:xfrm>
              <a:off x="1150750" y="0"/>
              <a:ext cx="5491804" cy="6858000"/>
            </a:xfrm>
            <a:prstGeom prst="parallelogram">
              <a:avLst>
                <a:gd name="adj" fmla="val 32713"/>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Shape 9">
              <a:extLst>
                <a:ext uri="{FF2B5EF4-FFF2-40B4-BE49-F238E27FC236}">
                  <a16:creationId xmlns:a16="http://schemas.microsoft.com/office/drawing/2014/main" id="{B73F00D5-E18D-4210-AD3E-3ED73CEE4865}"/>
                </a:ext>
              </a:extLst>
            </p:cNvPr>
            <p:cNvSpPr/>
            <p:nvPr/>
          </p:nvSpPr>
          <p:spPr>
            <a:xfrm flipH="1" flipV="1">
              <a:off x="0" y="482600"/>
              <a:ext cx="6957056" cy="5892799"/>
            </a:xfrm>
            <a:custGeom>
              <a:avLst/>
              <a:gdLst>
                <a:gd name="connsiteX0" fmla="*/ 6957056 w 6957056"/>
                <a:gd name="connsiteY0" fmla="*/ 5892799 h 5892799"/>
                <a:gd name="connsiteX1" fmla="*/ 0 w 6957056"/>
                <a:gd name="connsiteY1" fmla="*/ 5892799 h 5892799"/>
                <a:gd name="connsiteX2" fmla="*/ 1473200 w 6957056"/>
                <a:gd name="connsiteY2" fmla="*/ 0 h 5892799"/>
                <a:gd name="connsiteX3" fmla="*/ 6957056 w 6957056"/>
                <a:gd name="connsiteY3" fmla="*/ 0 h 5892799"/>
              </a:gdLst>
              <a:ahLst/>
              <a:cxnLst>
                <a:cxn ang="0">
                  <a:pos x="connsiteX0" y="connsiteY0"/>
                </a:cxn>
                <a:cxn ang="0">
                  <a:pos x="connsiteX1" y="connsiteY1"/>
                </a:cxn>
                <a:cxn ang="0">
                  <a:pos x="connsiteX2" y="connsiteY2"/>
                </a:cxn>
                <a:cxn ang="0">
                  <a:pos x="connsiteX3" y="connsiteY3"/>
                </a:cxn>
              </a:cxnLst>
              <a:rect l="l" t="t" r="r" b="b"/>
              <a:pathLst>
                <a:path w="6957056" h="5892799">
                  <a:moveTo>
                    <a:pt x="6957056" y="5892799"/>
                  </a:moveTo>
                  <a:lnTo>
                    <a:pt x="0" y="5892799"/>
                  </a:lnTo>
                  <a:lnTo>
                    <a:pt x="1473200" y="0"/>
                  </a:lnTo>
                  <a:lnTo>
                    <a:pt x="6957056" y="0"/>
                  </a:lnTo>
                  <a:close/>
                </a:path>
              </a:pathLst>
            </a:cu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Freeform: Shape 12">
              <a:extLst>
                <a:ext uri="{FF2B5EF4-FFF2-40B4-BE49-F238E27FC236}">
                  <a16:creationId xmlns:a16="http://schemas.microsoft.com/office/drawing/2014/main" id="{C6577883-A694-450C-A2C7-C9C8A85D9915}"/>
                </a:ext>
              </a:extLst>
            </p:cNvPr>
            <p:cNvSpPr/>
            <p:nvPr/>
          </p:nvSpPr>
          <p:spPr>
            <a:xfrm flipH="1" flipV="1">
              <a:off x="0" y="4457696"/>
              <a:ext cx="6267450" cy="883839"/>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31" name="Title 30">
            <a:extLst>
              <a:ext uri="{FF2B5EF4-FFF2-40B4-BE49-F238E27FC236}">
                <a16:creationId xmlns:a16="http://schemas.microsoft.com/office/drawing/2014/main" id="{9284195F-D106-45D8-ABAA-959FA68948B0}"/>
              </a:ext>
            </a:extLst>
          </p:cNvPr>
          <p:cNvSpPr>
            <a:spLocks noGrp="1"/>
          </p:cNvSpPr>
          <p:nvPr>
            <p:ph type="ctrTitle"/>
          </p:nvPr>
        </p:nvSpPr>
        <p:spPr>
          <a:xfrm>
            <a:off x="316019" y="2404234"/>
            <a:ext cx="5667685" cy="1746504"/>
          </a:xfrm>
        </p:spPr>
        <p:txBody>
          <a:bodyPr/>
          <a:lstStyle/>
          <a:p>
            <a:r>
              <a:rPr lang="en-US" dirty="0" smtClean="0"/>
              <a:t>WELCOME TO THE ELEMENTARY EDUCATION PROGRAM REVIEW WORKSHOP</a:t>
            </a:r>
            <a:br>
              <a:rPr lang="en-US" dirty="0" smtClean="0"/>
            </a:br>
            <a:r>
              <a:rPr lang="en-US" dirty="0"/>
              <a:t/>
            </a:r>
            <a:br>
              <a:rPr lang="en-US" dirty="0"/>
            </a:br>
            <a:r>
              <a:rPr lang="en-US" dirty="0" smtClean="0"/>
              <a:t>Wi-Fi: ORU-Student  </a:t>
            </a:r>
            <a:endParaRPr lang="en-GB" dirty="0"/>
          </a:p>
        </p:txBody>
      </p:sp>
      <p:sp>
        <p:nvSpPr>
          <p:cNvPr id="12" name="Subtitle 11">
            <a:extLst>
              <a:ext uri="{FF2B5EF4-FFF2-40B4-BE49-F238E27FC236}">
                <a16:creationId xmlns:a16="http://schemas.microsoft.com/office/drawing/2014/main" id="{A6AB5563-AD44-4883-8D3E-93E27EEDAA40}"/>
              </a:ext>
            </a:extLst>
          </p:cNvPr>
          <p:cNvSpPr>
            <a:spLocks noGrp="1"/>
          </p:cNvSpPr>
          <p:nvPr>
            <p:ph type="subTitle" idx="1"/>
          </p:nvPr>
        </p:nvSpPr>
        <p:spPr>
          <a:xfrm>
            <a:off x="0" y="4553291"/>
            <a:ext cx="6079958" cy="521208"/>
          </a:xfrm>
        </p:spPr>
        <p:txBody>
          <a:bodyPr/>
          <a:lstStyle/>
          <a:p>
            <a:r>
              <a:rPr lang="en-GB" dirty="0" smtClean="0"/>
              <a:t>SPONSOR: </a:t>
            </a:r>
            <a:r>
              <a:rPr lang="en-US" dirty="0" smtClean="0"/>
              <a:t>Office </a:t>
            </a:r>
            <a:r>
              <a:rPr lang="en-US" dirty="0"/>
              <a:t>of Educational Quality and </a:t>
            </a:r>
            <a:r>
              <a:rPr lang="en-US" dirty="0" smtClean="0"/>
              <a:t>Accountability</a:t>
            </a:r>
          </a:p>
          <a:p>
            <a:r>
              <a:rPr lang="en-US" dirty="0" smtClean="0"/>
              <a:t>HOST: Oral Roberts University </a:t>
            </a:r>
            <a:r>
              <a:rPr lang="en-GB" dirty="0" smtClean="0"/>
              <a:t> </a:t>
            </a:r>
          </a:p>
          <a:p>
            <a:endParaRPr lang="en-GB" dirty="0"/>
          </a:p>
        </p:txBody>
      </p:sp>
    </p:spTree>
    <p:extLst>
      <p:ext uri="{BB962C8B-B14F-4D97-AF65-F5344CB8AC3E}">
        <p14:creationId xmlns:p14="http://schemas.microsoft.com/office/powerpoint/2010/main" val="2366578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08068" y="1026288"/>
            <a:ext cx="7546921" cy="5831712"/>
          </a:xfrm>
        </p:spPr>
      </p:pic>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dirty="0"/>
              <a:t/>
            </a:r>
            <a:br>
              <a:rPr lang="en-US" dirty="0"/>
            </a:br>
            <a:r>
              <a:rPr lang="en-US" dirty="0"/>
              <a:t>Assessment Evidence Guidelines</a:t>
            </a:r>
          </a:p>
        </p:txBody>
      </p:sp>
    </p:spTree>
    <p:extLst>
      <p:ext uri="{BB962C8B-B14F-4D97-AF65-F5344CB8AC3E}">
        <p14:creationId xmlns:p14="http://schemas.microsoft.com/office/powerpoint/2010/main" val="406473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boy in front of library stacks">
            <a:extLst>
              <a:ext uri="{FF2B5EF4-FFF2-40B4-BE49-F238E27FC236}">
                <a16:creationId xmlns:a16="http://schemas.microsoft.com/office/drawing/2014/main" id="{141CBC39-54B4-4424-84FB-FDAABDFFAE1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64300" y="0"/>
            <a:ext cx="5727700" cy="6858000"/>
          </a:xfrm>
        </p:spPr>
      </p:pic>
      <p:pic>
        <p:nvPicPr>
          <p:cNvPr id="5" name="Picture Placeholder 4" descr="person reading a book">
            <a:extLst>
              <a:ext uri="{FF2B5EF4-FFF2-40B4-BE49-F238E27FC236}">
                <a16:creationId xmlns:a16="http://schemas.microsoft.com/office/drawing/2014/main" id="{70316739-C7FA-4487-B86B-6CE17B09B020}"/>
              </a:ext>
            </a:extLst>
          </p:cNvPr>
          <p:cNvPicPr>
            <a:picLocks noGrp="1" noChangeAspect="1"/>
          </p:cNvPicPr>
          <p:nvPr>
            <p:ph type="pic" sz="quarter" idx="12"/>
          </p:nvPr>
        </p:nvPicPr>
        <p:blipFill rotWithShape="1">
          <a:blip r:embed="rId4" cstate="email">
            <a:extLst>
              <a:ext uri="{28A0092B-C50C-407E-A947-70E740481C1C}">
                <a14:useLocalDpi xmlns:a14="http://schemas.microsoft.com/office/drawing/2010/main"/>
              </a:ext>
            </a:extLst>
          </a:blip>
          <a:srcRect/>
          <a:stretch/>
        </p:blipFill>
        <p:spPr/>
      </p:pic>
      <p:grpSp>
        <p:nvGrpSpPr>
          <p:cNvPr id="9" name="Group 8" descr="decorative element">
            <a:extLst>
              <a:ext uri="{FF2B5EF4-FFF2-40B4-BE49-F238E27FC236}">
                <a16:creationId xmlns:a16="http://schemas.microsoft.com/office/drawing/2014/main" id="{E7969C14-1078-4610-9BC5-74119C9B87BE}"/>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1" name="Freeform: Shape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4" name="Rectangle 13" descr="decorative element">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 Placeholder 33">
            <a:extLst>
              <a:ext uri="{FF2B5EF4-FFF2-40B4-BE49-F238E27FC236}">
                <a16:creationId xmlns:a16="http://schemas.microsoft.com/office/drawing/2014/main" id="{859D862E-AE8E-482F-9E23-3C096FF03E54}"/>
              </a:ext>
            </a:extLst>
          </p:cNvPr>
          <p:cNvSpPr>
            <a:spLocks noGrp="1"/>
          </p:cNvSpPr>
          <p:nvPr>
            <p:ph type="body" sz="quarter" idx="11"/>
          </p:nvPr>
        </p:nvSpPr>
        <p:spPr/>
        <p:txBody>
          <a:bodyPr/>
          <a:lstStyle/>
          <a:p>
            <a:pPr marL="0" indent="0">
              <a:buNone/>
            </a:pPr>
            <a:r>
              <a:rPr lang="en-GB" sz="6600" dirty="0" smtClean="0">
                <a:solidFill>
                  <a:schemeClr val="bg1"/>
                </a:solidFill>
              </a:rPr>
              <a:t>Activity </a:t>
            </a:r>
            <a:endParaRPr lang="en-GB" sz="6600" dirty="0">
              <a:solidFill>
                <a:schemeClr val="bg1"/>
              </a:solidFill>
            </a:endParaRPr>
          </a:p>
        </p:txBody>
      </p:sp>
      <p:sp>
        <p:nvSpPr>
          <p:cNvPr id="33" name="Title 32">
            <a:extLst>
              <a:ext uri="{FF2B5EF4-FFF2-40B4-BE49-F238E27FC236}">
                <a16:creationId xmlns:a16="http://schemas.microsoft.com/office/drawing/2014/main" id="{18CDD97B-6E25-4FB4-B239-493E54AA0830}"/>
              </a:ext>
            </a:extLst>
          </p:cNvPr>
          <p:cNvSpPr>
            <a:spLocks noGrp="1"/>
          </p:cNvSpPr>
          <p:nvPr>
            <p:ph type="title"/>
          </p:nvPr>
        </p:nvSpPr>
        <p:spPr>
          <a:xfrm>
            <a:off x="785585" y="4081468"/>
            <a:ext cx="6512197" cy="822960"/>
          </a:xfrm>
        </p:spPr>
        <p:txBody>
          <a:bodyPr/>
          <a:lstStyle/>
          <a:p>
            <a:r>
              <a:rPr lang="en-GB" sz="6000" dirty="0" smtClean="0">
                <a:solidFill>
                  <a:schemeClr val="bg1"/>
                </a:solidFill>
              </a:rPr>
              <a:t>PPAT - Assessment</a:t>
            </a:r>
            <a:endParaRPr lang="en-GB" sz="6000" dirty="0">
              <a:solidFill>
                <a:schemeClr val="bg1"/>
              </a:solidFill>
            </a:endParaRPr>
          </a:p>
        </p:txBody>
      </p:sp>
      <p:sp>
        <p:nvSpPr>
          <p:cNvPr id="12" name="Slide Number Placeholder 5">
            <a:extLst>
              <a:ext uri="{FF2B5EF4-FFF2-40B4-BE49-F238E27FC236}">
                <a16:creationId xmlns:a16="http://schemas.microsoft.com/office/drawing/2014/main" id="{EC784E4D-7E61-4FDC-AD6A-E38867722409}"/>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11</a:t>
            </a:fld>
            <a:endParaRPr lang="en-GB" sz="1200" dirty="0">
              <a:solidFill>
                <a:schemeClr val="bg1"/>
              </a:solidFill>
            </a:endParaRPr>
          </a:p>
        </p:txBody>
      </p:sp>
    </p:spTree>
    <p:extLst>
      <p:ext uri="{BB962C8B-B14F-4D97-AF65-F5344CB8AC3E}">
        <p14:creationId xmlns:p14="http://schemas.microsoft.com/office/powerpoint/2010/main" val="2045927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group of students running">
            <a:extLst>
              <a:ext uri="{FF2B5EF4-FFF2-40B4-BE49-F238E27FC236}">
                <a16:creationId xmlns:a16="http://schemas.microsoft.com/office/drawing/2014/main" id="{AEEE5BA3-06F1-4026-A0BB-B08891F46E8E}"/>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0" y="0"/>
            <a:ext cx="8087304" cy="6858000"/>
          </a:xfrm>
        </p:spPr>
      </p:pic>
      <p:grpSp>
        <p:nvGrpSpPr>
          <p:cNvPr id="9" name="Group 8" descr="decorative element">
            <a:extLst>
              <a:ext uri="{FF2B5EF4-FFF2-40B4-BE49-F238E27FC236}">
                <a16:creationId xmlns:a16="http://schemas.microsoft.com/office/drawing/2014/main" id="{E7969C14-1078-4610-9BC5-74119C9B87BE}"/>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1" name="Freeform: Shape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4" name="Rectangle 13" descr="decorative element">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 Placeholder 33">
            <a:extLst>
              <a:ext uri="{FF2B5EF4-FFF2-40B4-BE49-F238E27FC236}">
                <a16:creationId xmlns:a16="http://schemas.microsoft.com/office/drawing/2014/main" id="{859D862E-AE8E-482F-9E23-3C096FF03E54}"/>
              </a:ext>
            </a:extLst>
          </p:cNvPr>
          <p:cNvSpPr>
            <a:spLocks noGrp="1"/>
          </p:cNvSpPr>
          <p:nvPr>
            <p:ph type="body" sz="quarter" idx="11"/>
          </p:nvPr>
        </p:nvSpPr>
        <p:spPr/>
        <p:txBody>
          <a:bodyPr/>
          <a:lstStyle/>
          <a:p>
            <a:pPr marL="0" indent="0">
              <a:buNone/>
            </a:pPr>
            <a:r>
              <a:rPr lang="en-GB" sz="3200" b="1" dirty="0" smtClean="0">
                <a:solidFill>
                  <a:schemeClr val="tx1"/>
                </a:solidFill>
                <a:hlinkClick r:id="rId4" action="ppaction://hlinkfile"/>
              </a:rPr>
              <a:t>CAEP Evaluation Framework </a:t>
            </a:r>
            <a:endParaRPr lang="en-GB" sz="3200" b="1" dirty="0">
              <a:solidFill>
                <a:schemeClr val="tx1"/>
              </a:solidFill>
            </a:endParaRPr>
          </a:p>
        </p:txBody>
      </p:sp>
      <p:sp>
        <p:nvSpPr>
          <p:cNvPr id="33" name="Title 32">
            <a:extLst>
              <a:ext uri="{FF2B5EF4-FFF2-40B4-BE49-F238E27FC236}">
                <a16:creationId xmlns:a16="http://schemas.microsoft.com/office/drawing/2014/main" id="{18CDD97B-6E25-4FB4-B239-493E54AA0830}"/>
              </a:ext>
            </a:extLst>
          </p:cNvPr>
          <p:cNvSpPr>
            <a:spLocks noGrp="1"/>
          </p:cNvSpPr>
          <p:nvPr>
            <p:ph type="title"/>
          </p:nvPr>
        </p:nvSpPr>
        <p:spPr>
          <a:xfrm>
            <a:off x="785585" y="4081468"/>
            <a:ext cx="5902597" cy="822960"/>
          </a:xfrm>
        </p:spPr>
        <p:txBody>
          <a:bodyPr/>
          <a:lstStyle/>
          <a:p>
            <a:r>
              <a:rPr lang="en-GB" sz="4000" dirty="0" smtClean="0">
                <a:solidFill>
                  <a:schemeClr val="tx1"/>
                </a:solidFill>
              </a:rPr>
              <a:t>EPP Created Assessments</a:t>
            </a:r>
            <a:endParaRPr lang="en-GB" sz="4000" dirty="0">
              <a:solidFill>
                <a:schemeClr val="tx1"/>
              </a:solidFill>
            </a:endParaRPr>
          </a:p>
        </p:txBody>
      </p:sp>
      <p:sp>
        <p:nvSpPr>
          <p:cNvPr id="13" name="Slide Number Placeholder 5">
            <a:extLst>
              <a:ext uri="{FF2B5EF4-FFF2-40B4-BE49-F238E27FC236}">
                <a16:creationId xmlns:a16="http://schemas.microsoft.com/office/drawing/2014/main" id="{D803F682-0E68-4ECD-A92D-F73743FF2E6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12</a:t>
            </a:fld>
            <a:endParaRPr lang="en-GB" sz="1200" dirty="0">
              <a:solidFill>
                <a:schemeClr val="bg1"/>
              </a:solidFill>
            </a:endParaRPr>
          </a:p>
        </p:txBody>
      </p:sp>
      <p:pic>
        <p:nvPicPr>
          <p:cNvPr id="16" name="Picture Placeholder 15" descr="stack of books on the ground">
            <a:extLst>
              <a:ext uri="{FF2B5EF4-FFF2-40B4-BE49-F238E27FC236}">
                <a16:creationId xmlns:a16="http://schemas.microsoft.com/office/drawing/2014/main" id="{4E408D58-0A21-4D16-A8D8-54C17D5AD4A1}"/>
              </a:ext>
            </a:extLst>
          </p:cNvPr>
          <p:cNvPicPr>
            <a:picLocks noGrp="1" noChangeAspect="1"/>
          </p:cNvPicPr>
          <p:nvPr>
            <p:ph type="pic" sz="quarter" idx="13"/>
          </p:nvPr>
        </p:nvPicPr>
        <p:blipFill>
          <a:blip r:embed="rId5"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76529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14" name="Rectangle 13" descr="decorative element">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Slide Number Placeholder 5">
            <a:extLst>
              <a:ext uri="{FF2B5EF4-FFF2-40B4-BE49-F238E27FC236}">
                <a16:creationId xmlns:a16="http://schemas.microsoft.com/office/drawing/2014/main" id="{11457662-C1A5-4B93-8E30-88025E27C462}"/>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13</a:t>
            </a:fld>
            <a:endParaRPr lang="en-GB" sz="1200" dirty="0">
              <a:solidFill>
                <a:schemeClr val="bg1"/>
              </a:solidFill>
            </a:endParaRPr>
          </a:p>
        </p:txBody>
      </p:sp>
      <p:sp>
        <p:nvSpPr>
          <p:cNvPr id="23" name="Text Placeholder 22">
            <a:extLst>
              <a:ext uri="{FF2B5EF4-FFF2-40B4-BE49-F238E27FC236}">
                <a16:creationId xmlns:a16="http://schemas.microsoft.com/office/drawing/2014/main" id="{B88939B0-5B9A-4423-AFD1-CF6B22268795}"/>
              </a:ext>
            </a:extLst>
          </p:cNvPr>
          <p:cNvSpPr>
            <a:spLocks noGrp="1"/>
          </p:cNvSpPr>
          <p:nvPr>
            <p:ph type="body" sz="quarter" idx="11"/>
          </p:nvPr>
        </p:nvSpPr>
        <p:spPr>
          <a:xfrm>
            <a:off x="667647" y="2184637"/>
            <a:ext cx="6046662" cy="3684940"/>
          </a:xfrm>
        </p:spPr>
        <p:txBody>
          <a:bodyPr/>
          <a:lstStyle/>
          <a:p>
            <a:pPr marL="457200" indent="-457200">
              <a:buFont typeface="+mj-lt"/>
              <a:buAutoNum type="arabicPeriod"/>
            </a:pPr>
            <a:r>
              <a:rPr lang="en-US" sz="2000" dirty="0" smtClean="0"/>
              <a:t>Preponderance of Evidence </a:t>
            </a:r>
          </a:p>
          <a:p>
            <a:pPr marL="457200" indent="-457200">
              <a:buFont typeface="+mj-lt"/>
              <a:buAutoNum type="arabicPeriod"/>
            </a:pPr>
            <a:r>
              <a:rPr lang="en-US" sz="2000" dirty="0" smtClean="0"/>
              <a:t>Meeting requirements for standards and components</a:t>
            </a:r>
          </a:p>
          <a:p>
            <a:pPr marL="457200" indent="-457200">
              <a:buFont typeface="+mj-lt"/>
              <a:buAutoNum type="arabicPeriod"/>
            </a:pPr>
            <a:r>
              <a:rPr lang="en-US" sz="2000" dirty="0" smtClean="0"/>
              <a:t>Evaluating alignment among standards, assessments, and rubrics</a:t>
            </a:r>
          </a:p>
          <a:p>
            <a:pPr marL="457200" indent="-457200">
              <a:buFont typeface="+mj-lt"/>
              <a:buAutoNum type="arabicPeriod"/>
            </a:pPr>
            <a:r>
              <a:rPr lang="en-US" sz="2000" dirty="0" smtClean="0"/>
              <a:t>Evaluating the quality of candidate assessments</a:t>
            </a:r>
          </a:p>
          <a:p>
            <a:pPr marL="1028700" lvl="1" indent="-342900"/>
            <a:r>
              <a:rPr lang="en-US" sz="2000" dirty="0"/>
              <a:t>Administration and purpose of assessments	</a:t>
            </a:r>
          </a:p>
          <a:p>
            <a:pPr marL="1028700" lvl="1" indent="-342900"/>
            <a:r>
              <a:rPr lang="en-US" sz="2000" dirty="0"/>
              <a:t>Informing candidates</a:t>
            </a:r>
          </a:p>
          <a:p>
            <a:pPr marL="1028700" lvl="1" indent="-342900"/>
            <a:r>
              <a:rPr lang="en-US" sz="2000" dirty="0"/>
              <a:t>Content of Assessment</a:t>
            </a:r>
          </a:p>
          <a:p>
            <a:pPr marL="457200" indent="-457200">
              <a:buFont typeface="+mj-lt"/>
              <a:buAutoNum type="arabicPeriod"/>
            </a:pPr>
            <a:r>
              <a:rPr lang="en-US" sz="2000" dirty="0" smtClean="0"/>
              <a:t>Evaluating the quality of the assessment rubrics</a:t>
            </a:r>
          </a:p>
        </p:txBody>
      </p:sp>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a:xfrm>
            <a:off x="633186" y="557439"/>
            <a:ext cx="5680528" cy="830997"/>
          </a:xfrm>
        </p:spPr>
        <p:txBody>
          <a:bodyPr/>
          <a:lstStyle/>
          <a:p>
            <a:r>
              <a:rPr lang="en-US" b="1" dirty="0"/>
              <a:t>Guidance for Elementary Teacher Preparation Programs and Reviewers </a:t>
            </a:r>
            <a:endParaRPr lang="en-GB" dirty="0"/>
          </a:p>
        </p:txBody>
      </p:sp>
    </p:spTree>
    <p:extLst>
      <p:ext uri="{BB962C8B-B14F-4D97-AF65-F5344CB8AC3E}">
        <p14:creationId xmlns:p14="http://schemas.microsoft.com/office/powerpoint/2010/main" val="489090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close up of clock">
            <a:extLst>
              <a:ext uri="{FF2B5EF4-FFF2-40B4-BE49-F238E27FC236}">
                <a16:creationId xmlns:a16="http://schemas.microsoft.com/office/drawing/2014/main" id="{83B20FBB-8217-4FB0-BC35-E49BA9252554}"/>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6464300" y="0"/>
            <a:ext cx="5727700" cy="6858000"/>
          </a:xfrm>
        </p:spPr>
      </p:pic>
      <p:pic>
        <p:nvPicPr>
          <p:cNvPr id="5" name="Picture Placeholder 4" descr="girl with headphones, backpack, and stack of binders/books">
            <a:extLst>
              <a:ext uri="{FF2B5EF4-FFF2-40B4-BE49-F238E27FC236}">
                <a16:creationId xmlns:a16="http://schemas.microsoft.com/office/drawing/2014/main" id="{68B6FFC1-6A21-4DAC-82BC-F2966925C165}"/>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0" y="0"/>
            <a:ext cx="8087304" cy="6858000"/>
          </a:xfrm>
        </p:spPr>
      </p:pic>
      <p:grpSp>
        <p:nvGrpSpPr>
          <p:cNvPr id="9" name="Group 8" descr="decorative element">
            <a:extLst>
              <a:ext uri="{FF2B5EF4-FFF2-40B4-BE49-F238E27FC236}">
                <a16:creationId xmlns:a16="http://schemas.microsoft.com/office/drawing/2014/main" id="{E7969C14-1078-4610-9BC5-74119C9B87BE}"/>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1" name="Freeform: Shape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4" name="Rectangle 13" descr="decorative element">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itle 32">
            <a:extLst>
              <a:ext uri="{FF2B5EF4-FFF2-40B4-BE49-F238E27FC236}">
                <a16:creationId xmlns:a16="http://schemas.microsoft.com/office/drawing/2014/main" id="{18CDD97B-6E25-4FB4-B239-493E54AA0830}"/>
              </a:ext>
            </a:extLst>
          </p:cNvPr>
          <p:cNvSpPr>
            <a:spLocks noGrp="1"/>
          </p:cNvSpPr>
          <p:nvPr>
            <p:ph type="title"/>
          </p:nvPr>
        </p:nvSpPr>
        <p:spPr>
          <a:xfrm>
            <a:off x="785585" y="4081468"/>
            <a:ext cx="6442529" cy="822960"/>
          </a:xfrm>
        </p:spPr>
        <p:txBody>
          <a:bodyPr/>
          <a:lstStyle/>
          <a:p>
            <a:r>
              <a:rPr lang="en-GB" sz="4800" dirty="0" smtClean="0">
                <a:solidFill>
                  <a:schemeClr val="bg1"/>
                </a:solidFill>
              </a:rPr>
              <a:t>PART III</a:t>
            </a:r>
            <a:r>
              <a:rPr lang="en-GB" sz="4800" dirty="0">
                <a:solidFill>
                  <a:schemeClr val="bg1"/>
                </a:solidFill>
              </a:rPr>
              <a:t>: </a:t>
            </a:r>
            <a:r>
              <a:rPr lang="en-GB" sz="4800" dirty="0" smtClean="0">
                <a:solidFill>
                  <a:schemeClr val="bg1"/>
                </a:solidFill>
              </a:rPr>
              <a:t/>
            </a:r>
            <a:br>
              <a:rPr lang="en-GB" sz="4800" dirty="0" smtClean="0">
                <a:solidFill>
                  <a:schemeClr val="bg1"/>
                </a:solidFill>
              </a:rPr>
            </a:br>
            <a:r>
              <a:rPr lang="en-GB" sz="4800" dirty="0" smtClean="0">
                <a:solidFill>
                  <a:schemeClr val="bg1"/>
                </a:solidFill>
              </a:rPr>
              <a:t>Program Development </a:t>
            </a:r>
            <a:r>
              <a:rPr lang="en-GB" dirty="0">
                <a:solidFill>
                  <a:schemeClr val="bg1"/>
                </a:solidFill>
              </a:rPr>
              <a:t/>
            </a:r>
            <a:br>
              <a:rPr lang="en-GB" dirty="0">
                <a:solidFill>
                  <a:schemeClr val="bg1"/>
                </a:solidFill>
              </a:rPr>
            </a:br>
            <a:endParaRPr lang="en-GB" dirty="0">
              <a:solidFill>
                <a:schemeClr val="bg1"/>
              </a:solidFill>
            </a:endParaRPr>
          </a:p>
        </p:txBody>
      </p:sp>
      <p:sp>
        <p:nvSpPr>
          <p:cNvPr id="12" name="Slide Number Placeholder 5">
            <a:extLst>
              <a:ext uri="{FF2B5EF4-FFF2-40B4-BE49-F238E27FC236}">
                <a16:creationId xmlns:a16="http://schemas.microsoft.com/office/drawing/2014/main" id="{C2827A65-383D-4D68-9F51-F76C2370BF65}"/>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14</a:t>
            </a:fld>
            <a:endParaRPr lang="en-GB" sz="1200" dirty="0">
              <a:solidFill>
                <a:schemeClr val="bg1"/>
              </a:solidFill>
            </a:endParaRPr>
          </a:p>
        </p:txBody>
      </p:sp>
    </p:spTree>
    <p:extLst>
      <p:ext uri="{BB962C8B-B14F-4D97-AF65-F5344CB8AC3E}">
        <p14:creationId xmlns:p14="http://schemas.microsoft.com/office/powerpoint/2010/main" val="1893767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wo boys overlooking the side of a bridge.">
            <a:extLst>
              <a:ext uri="{FF2B5EF4-FFF2-40B4-BE49-F238E27FC236}">
                <a16:creationId xmlns:a16="http://schemas.microsoft.com/office/drawing/2014/main" id="{B4DB50D3-94C9-4471-8076-F037B6C11D8A}"/>
              </a:ext>
            </a:extLst>
          </p:cNvPr>
          <p:cNvPicPr>
            <a:picLocks noGrp="1" noChangeAspect="1"/>
          </p:cNvPicPr>
          <p:nvPr>
            <p:ph type="pic" sz="quarter" idx="10"/>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 y="0"/>
            <a:ext cx="12192000" cy="6858000"/>
          </a:xfrm>
        </p:spPr>
      </p:pic>
      <p:sp>
        <p:nvSpPr>
          <p:cNvPr id="31" name="Text Placeholder 30">
            <a:extLst>
              <a:ext uri="{FF2B5EF4-FFF2-40B4-BE49-F238E27FC236}">
                <a16:creationId xmlns:a16="http://schemas.microsoft.com/office/drawing/2014/main" id="{A7DE1A1C-1BA0-439B-99B1-C80C5806DEFB}"/>
              </a:ext>
            </a:extLst>
          </p:cNvPr>
          <p:cNvSpPr>
            <a:spLocks noGrp="1"/>
          </p:cNvSpPr>
          <p:nvPr>
            <p:ph type="body" sz="quarter" idx="11"/>
          </p:nvPr>
        </p:nvSpPr>
        <p:spPr>
          <a:xfrm>
            <a:off x="226423" y="1733627"/>
            <a:ext cx="3774077" cy="4248073"/>
          </a:xfrm>
        </p:spPr>
        <p:txBody>
          <a:bodyPr/>
          <a:lstStyle/>
          <a:p>
            <a:r>
              <a:rPr lang="en-GB" sz="2400" dirty="0" smtClean="0"/>
              <a:t>Supporting Explanations </a:t>
            </a:r>
          </a:p>
          <a:p>
            <a:r>
              <a:rPr lang="en-US" sz="2400" b="1" dirty="0" smtClean="0"/>
              <a:t>Tools for Evaluating Teacher Preparation Curriculum </a:t>
            </a:r>
          </a:p>
          <a:p>
            <a:pPr marL="0" indent="0">
              <a:buNone/>
            </a:pPr>
            <a:endParaRPr lang="en-US" sz="800" b="1" dirty="0" smtClean="0"/>
          </a:p>
          <a:p>
            <a:r>
              <a:rPr lang="en-US" sz="2400" b="1" dirty="0" smtClean="0"/>
              <a:t>Use Examples of Evidence of Candidate Competence to create assignments</a:t>
            </a:r>
            <a:endParaRPr lang="en-GB" sz="2400" dirty="0"/>
          </a:p>
          <a:p>
            <a:pPr marL="0" indent="0">
              <a:buNone/>
            </a:pPr>
            <a:endParaRPr lang="en-GB" sz="800" dirty="0"/>
          </a:p>
          <a:p>
            <a:r>
              <a:rPr lang="en-GB" sz="2400" dirty="0" smtClean="0"/>
              <a:t>Using Rubrics to assess candidates </a:t>
            </a:r>
            <a:endParaRPr lang="en-GB" sz="2400" dirty="0"/>
          </a:p>
          <a:p>
            <a:endParaRPr lang="en-GB" dirty="0"/>
          </a:p>
          <a:p>
            <a:endParaRPr lang="en-GB" dirty="0"/>
          </a:p>
        </p:txBody>
      </p:sp>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sz="4000" dirty="0" smtClean="0"/>
              <a:t>Steps and Tools for Program Development </a:t>
            </a:r>
            <a:endParaRPr lang="en-GB" sz="4000" dirty="0"/>
          </a:p>
        </p:txBody>
      </p:sp>
      <p:grpSp>
        <p:nvGrpSpPr>
          <p:cNvPr id="7" name="Group 6" descr="decorative element">
            <a:extLst>
              <a:ext uri="{FF2B5EF4-FFF2-40B4-BE49-F238E27FC236}">
                <a16:creationId xmlns:a16="http://schemas.microsoft.com/office/drawing/2014/main" id="{F5325EDA-7343-463C-83EC-5D799E8B8195}"/>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grpSp>
        <p:nvGrpSpPr>
          <p:cNvPr id="5" name="Group 4" descr="decorative element">
            <a:extLst>
              <a:ext uri="{FF2B5EF4-FFF2-40B4-BE49-F238E27FC236}">
                <a16:creationId xmlns:a16="http://schemas.microsoft.com/office/drawing/2014/main" id="{1A141F7B-AE96-45F9-BC57-F7C86174910A}"/>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6" name="Slide Number Placeholder 5">
            <a:extLst>
              <a:ext uri="{FF2B5EF4-FFF2-40B4-BE49-F238E27FC236}">
                <a16:creationId xmlns:a16="http://schemas.microsoft.com/office/drawing/2014/main" id="{0FD571BD-7BCF-4777-BAD5-51B3EB30BBF7}"/>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15</a:t>
            </a:fld>
            <a:endParaRPr lang="en-GB" sz="1200" dirty="0">
              <a:solidFill>
                <a:schemeClr val="bg1"/>
              </a:solidFill>
            </a:endParaRPr>
          </a:p>
        </p:txBody>
      </p:sp>
    </p:spTree>
    <p:extLst>
      <p:ext uri="{BB962C8B-B14F-4D97-AF65-F5344CB8AC3E}">
        <p14:creationId xmlns:p14="http://schemas.microsoft.com/office/powerpoint/2010/main" val="342267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itting around a wooden table&#10;">
            <a:extLst>
              <a:ext uri="{FF2B5EF4-FFF2-40B4-BE49-F238E27FC236}">
                <a16:creationId xmlns:a16="http://schemas.microsoft.com/office/drawing/2014/main" id="{D48306FF-9A46-43AC-BC11-DE5D9F2D1836}"/>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1" y="0"/>
            <a:ext cx="12192000" cy="6858000"/>
          </a:xfrm>
        </p:spPr>
      </p:pic>
      <p:sp>
        <p:nvSpPr>
          <p:cNvPr id="52" name="Rectangle 51" descr="decorative element">
            <a:extLst>
              <a:ext uri="{FF2B5EF4-FFF2-40B4-BE49-F238E27FC236}">
                <a16:creationId xmlns:a16="http://schemas.microsoft.com/office/drawing/2014/main" id="{31664CF3-C0D1-4769-8E59-8694AF07951A}"/>
              </a:ext>
            </a:extLst>
          </p:cNvPr>
          <p:cNvSpPr/>
          <p:nvPr/>
        </p:nvSpPr>
        <p:spPr>
          <a:xfrm>
            <a:off x="0" y="0"/>
            <a:ext cx="12191999" cy="6857999"/>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itle 41">
            <a:extLst>
              <a:ext uri="{FF2B5EF4-FFF2-40B4-BE49-F238E27FC236}">
                <a16:creationId xmlns:a16="http://schemas.microsoft.com/office/drawing/2014/main" id="{72FCEAE4-FA74-4446-B2F5-9AFA2DA139A2}"/>
              </a:ext>
            </a:extLst>
          </p:cNvPr>
          <p:cNvSpPr>
            <a:spLocks noGrp="1"/>
          </p:cNvSpPr>
          <p:nvPr>
            <p:ph type="ctrTitle"/>
          </p:nvPr>
        </p:nvSpPr>
        <p:spPr>
          <a:xfrm>
            <a:off x="691080" y="2142271"/>
            <a:ext cx="5578995" cy="879928"/>
          </a:xfrm>
        </p:spPr>
        <p:txBody>
          <a:bodyPr/>
          <a:lstStyle/>
          <a:p>
            <a:r>
              <a:rPr lang="en-US" b="0" dirty="0"/>
              <a:t>THANK YOU</a:t>
            </a:r>
            <a:endParaRPr lang="en-GB" b="0" dirty="0"/>
          </a:p>
        </p:txBody>
      </p:sp>
      <p:sp>
        <p:nvSpPr>
          <p:cNvPr id="80" name="Text Placeholder 79">
            <a:extLst>
              <a:ext uri="{FF2B5EF4-FFF2-40B4-BE49-F238E27FC236}">
                <a16:creationId xmlns:a16="http://schemas.microsoft.com/office/drawing/2014/main" id="{40F0AA8D-0756-4350-8005-9BCD0DDB3B92}"/>
              </a:ext>
            </a:extLst>
          </p:cNvPr>
          <p:cNvSpPr>
            <a:spLocks noGrp="1"/>
          </p:cNvSpPr>
          <p:nvPr>
            <p:ph type="body" sz="quarter" idx="15"/>
          </p:nvPr>
        </p:nvSpPr>
        <p:spPr/>
        <p:txBody>
          <a:bodyPr/>
          <a:lstStyle/>
          <a:p>
            <a:r>
              <a:rPr lang="en-US" dirty="0" smtClean="0"/>
              <a:t>Dr. Kim Boyd </a:t>
            </a:r>
            <a:endParaRPr lang="en-GB" dirty="0"/>
          </a:p>
        </p:txBody>
      </p:sp>
      <p:sp>
        <p:nvSpPr>
          <p:cNvPr id="86" name="Text Placeholder 85">
            <a:extLst>
              <a:ext uri="{FF2B5EF4-FFF2-40B4-BE49-F238E27FC236}">
                <a16:creationId xmlns:a16="http://schemas.microsoft.com/office/drawing/2014/main" id="{60CCF183-9FEB-4677-9379-BC01A7251D2C}"/>
              </a:ext>
            </a:extLst>
          </p:cNvPr>
          <p:cNvSpPr>
            <a:spLocks noGrp="1"/>
          </p:cNvSpPr>
          <p:nvPr>
            <p:ph type="body" sz="quarter" idx="16"/>
          </p:nvPr>
        </p:nvSpPr>
        <p:spPr/>
        <p:txBody>
          <a:bodyPr/>
          <a:lstStyle/>
          <a:p>
            <a:r>
              <a:rPr lang="en-US" dirty="0" smtClean="0"/>
              <a:t>918-495-7096</a:t>
            </a:r>
            <a:endParaRPr lang="en-GB" dirty="0"/>
          </a:p>
        </p:txBody>
      </p:sp>
      <p:sp>
        <p:nvSpPr>
          <p:cNvPr id="87" name="Text Placeholder 86">
            <a:extLst>
              <a:ext uri="{FF2B5EF4-FFF2-40B4-BE49-F238E27FC236}">
                <a16:creationId xmlns:a16="http://schemas.microsoft.com/office/drawing/2014/main" id="{DF3FE72B-F9BD-472F-A413-71BEEF95F43B}"/>
              </a:ext>
            </a:extLst>
          </p:cNvPr>
          <p:cNvSpPr>
            <a:spLocks noGrp="1"/>
          </p:cNvSpPr>
          <p:nvPr>
            <p:ph type="body" sz="quarter" idx="17"/>
          </p:nvPr>
        </p:nvSpPr>
        <p:spPr/>
        <p:txBody>
          <a:bodyPr/>
          <a:lstStyle/>
          <a:p>
            <a:r>
              <a:rPr lang="en-US" dirty="0" smtClean="0"/>
              <a:t>kboyd@oru.edu</a:t>
            </a:r>
            <a:endParaRPr lang="en-GB" dirty="0"/>
          </a:p>
        </p:txBody>
      </p:sp>
      <p:sp>
        <p:nvSpPr>
          <p:cNvPr id="88" name="Text Placeholder 87">
            <a:extLst>
              <a:ext uri="{FF2B5EF4-FFF2-40B4-BE49-F238E27FC236}">
                <a16:creationId xmlns:a16="http://schemas.microsoft.com/office/drawing/2014/main" id="{3717E33B-5954-4CDC-B30A-BD21BED6DD45}"/>
              </a:ext>
            </a:extLst>
          </p:cNvPr>
          <p:cNvSpPr>
            <a:spLocks noGrp="1"/>
          </p:cNvSpPr>
          <p:nvPr>
            <p:ph type="body" sz="quarter" idx="18"/>
          </p:nvPr>
        </p:nvSpPr>
        <p:spPr>
          <a:xfrm>
            <a:off x="1332950" y="6166349"/>
            <a:ext cx="8803828" cy="276999"/>
          </a:xfrm>
        </p:spPr>
        <p:txBody>
          <a:bodyPr/>
          <a:lstStyle/>
          <a:p>
            <a:r>
              <a:rPr lang="en-US" dirty="0">
                <a:hlinkClick r:id="rId3"/>
              </a:rPr>
              <a:t>http://</a:t>
            </a:r>
            <a:r>
              <a:rPr lang="en-US" dirty="0" smtClean="0">
                <a:hlinkClick r:id="rId3"/>
              </a:rPr>
              <a:t>caepnet.org/accreditation/caep-accreditation/caep-k-6-elementary-teacher-standards</a:t>
            </a:r>
            <a:endParaRPr lang="en-US" dirty="0" smtClean="0"/>
          </a:p>
          <a:p>
            <a:r>
              <a:rPr lang="en-GB" dirty="0">
                <a:hlinkClick r:id="rId4"/>
              </a:rPr>
              <a:t>https://www.ets.org/ppa/test-takers</a:t>
            </a:r>
            <a:r>
              <a:rPr lang="en-GB" dirty="0" smtClean="0">
                <a:hlinkClick r:id="rId4"/>
              </a:rPr>
              <a:t>/</a:t>
            </a:r>
            <a:endParaRPr lang="en-GB" dirty="0" smtClean="0"/>
          </a:p>
          <a:p>
            <a:r>
              <a:rPr lang="en-GB" dirty="0">
                <a:hlinkClick r:id="rId5"/>
              </a:rPr>
              <a:t>https://</a:t>
            </a:r>
            <a:r>
              <a:rPr lang="en-GB" dirty="0" smtClean="0">
                <a:hlinkClick r:id="rId5"/>
              </a:rPr>
              <a:t>www.ok.gov/oeqa/Educator_Preparation/Program_Review/index.html</a:t>
            </a:r>
            <a:endParaRPr lang="en-GB" dirty="0" smtClean="0"/>
          </a:p>
          <a:p>
            <a:endParaRPr lang="en-GB" dirty="0"/>
          </a:p>
        </p:txBody>
      </p:sp>
      <p:pic>
        <p:nvPicPr>
          <p:cNvPr id="96" name="Content Placeholder 95" descr="Receiver">
            <a:extLst>
              <a:ext uri="{FF2B5EF4-FFF2-40B4-BE49-F238E27FC236}">
                <a16:creationId xmlns:a16="http://schemas.microsoft.com/office/drawing/2014/main" id="{106CDB5A-A67F-441C-894F-3EDD7AD64C9A}"/>
              </a:ext>
            </a:extLst>
          </p:cNvPr>
          <p:cNvPicPr>
            <a:picLocks noGrp="1" noChangeAspect="1"/>
          </p:cNvPicPr>
          <p:nvPr>
            <p:ph sz="quarter" idx="19"/>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p:pic>
      <p:pic>
        <p:nvPicPr>
          <p:cNvPr id="98" name="Content Placeholder 97" descr="Envelope">
            <a:extLst>
              <a:ext uri="{FF2B5EF4-FFF2-40B4-BE49-F238E27FC236}">
                <a16:creationId xmlns:a16="http://schemas.microsoft.com/office/drawing/2014/main" id="{0B9C03E0-6367-44D9-A740-AA6436F075E8}"/>
              </a:ext>
            </a:extLst>
          </p:cNvPr>
          <p:cNvPicPr>
            <a:picLocks noGrp="1" noChangeAspect="1"/>
          </p:cNvPicPr>
          <p:nvPr>
            <p:ph sz="quarter" idx="20"/>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p:pic>
      <p:pic>
        <p:nvPicPr>
          <p:cNvPr id="100" name="Content Placeholder 99" descr="Link">
            <a:extLst>
              <a:ext uri="{FF2B5EF4-FFF2-40B4-BE49-F238E27FC236}">
                <a16:creationId xmlns:a16="http://schemas.microsoft.com/office/drawing/2014/main" id="{420E824D-10A7-42CB-A7E8-5298E3E84F02}"/>
              </a:ext>
            </a:extLst>
          </p:cNvPr>
          <p:cNvPicPr>
            <a:picLocks noGrp="1" noChangeAspect="1"/>
          </p:cNvPicPr>
          <p:nvPr>
            <p:ph sz="quarter" idx="21"/>
          </p:nvPr>
        </p:nvPicPr>
        <p:blipFill>
          <a:blip r:embed="rId10" cstate="email">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p:pic>
      <p:pic>
        <p:nvPicPr>
          <p:cNvPr id="94" name="Content Placeholder 93" descr="User">
            <a:extLst>
              <a:ext uri="{FF2B5EF4-FFF2-40B4-BE49-F238E27FC236}">
                <a16:creationId xmlns:a16="http://schemas.microsoft.com/office/drawing/2014/main" id="{5AC6F288-703B-45A1-9B56-079BD755B2CB}"/>
              </a:ext>
            </a:extLst>
          </p:cNvPr>
          <p:cNvPicPr>
            <a:picLocks noGrp="1" noChangeAspect="1"/>
          </p:cNvPicPr>
          <p:nvPr>
            <p:ph sz="quarter" idx="22"/>
          </p:nvPr>
        </p:nvPicPr>
        <p:blipFill>
          <a:blip r:embed="rId12" cstate="email">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p:pic>
      <p:cxnSp>
        <p:nvCxnSpPr>
          <p:cNvPr id="131" name="Straight Connector 130" descr="decorative element">
            <a:extLst>
              <a:ext uri="{FF2B5EF4-FFF2-40B4-BE49-F238E27FC236}">
                <a16:creationId xmlns:a16="http://schemas.microsoft.com/office/drawing/2014/main" id="{8695A66A-1D9E-4D4E-9067-DC97380D3FDF}"/>
              </a:ext>
            </a:extLst>
          </p:cNvPr>
          <p:cNvCxnSpPr/>
          <p:nvPr/>
        </p:nvCxnSpPr>
        <p:spPr>
          <a:xfrm>
            <a:off x="756601" y="41430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descr="decorative element">
            <a:extLst>
              <a:ext uri="{FF2B5EF4-FFF2-40B4-BE49-F238E27FC236}">
                <a16:creationId xmlns:a16="http://schemas.microsoft.com/office/drawing/2014/main" id="{529648F7-20E3-4312-823A-D8265A94AF23}"/>
              </a:ext>
            </a:extLst>
          </p:cNvPr>
          <p:cNvCxnSpPr/>
          <p:nvPr/>
        </p:nvCxnSpPr>
        <p:spPr>
          <a:xfrm>
            <a:off x="756601" y="48669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32" descr="decorative element">
            <a:extLst>
              <a:ext uri="{FF2B5EF4-FFF2-40B4-BE49-F238E27FC236}">
                <a16:creationId xmlns:a16="http://schemas.microsoft.com/office/drawing/2014/main" id="{8F841485-6093-48AB-9892-0FB58675C726}"/>
              </a:ext>
            </a:extLst>
          </p:cNvPr>
          <p:cNvCxnSpPr/>
          <p:nvPr/>
        </p:nvCxnSpPr>
        <p:spPr>
          <a:xfrm>
            <a:off x="756601" y="56162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154" name="Group 153" descr="decorative element">
            <a:extLst>
              <a:ext uri="{FF2B5EF4-FFF2-40B4-BE49-F238E27FC236}">
                <a16:creationId xmlns:a16="http://schemas.microsoft.com/office/drawing/2014/main" id="{FF17C705-3351-4B11-BD28-D0CACC12D311}"/>
              </a:ext>
            </a:extLst>
          </p:cNvPr>
          <p:cNvGrpSpPr/>
          <p:nvPr/>
        </p:nvGrpSpPr>
        <p:grpSpPr>
          <a:xfrm>
            <a:off x="822755" y="2930325"/>
            <a:ext cx="469807" cy="79404"/>
            <a:chOff x="9330846" y="5054600"/>
            <a:chExt cx="676275" cy="114300"/>
          </a:xfrm>
          <a:solidFill>
            <a:schemeClr val="bg1"/>
          </a:solidFill>
        </p:grpSpPr>
        <p:sp>
          <p:nvSpPr>
            <p:cNvPr id="155" name="Oval 154">
              <a:extLst>
                <a:ext uri="{FF2B5EF4-FFF2-40B4-BE49-F238E27FC236}">
                  <a16:creationId xmlns:a16="http://schemas.microsoft.com/office/drawing/2014/main" id="{925FEBFE-A26D-4E0B-B884-7E186CD878E5}"/>
                </a:ext>
              </a:extLst>
            </p:cNvPr>
            <p:cNvSpPr/>
            <p:nvPr/>
          </p:nvSpPr>
          <p:spPr>
            <a:xfrm>
              <a:off x="933084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6" name="Oval 155">
              <a:extLst>
                <a:ext uri="{FF2B5EF4-FFF2-40B4-BE49-F238E27FC236}">
                  <a16:creationId xmlns:a16="http://schemas.microsoft.com/office/drawing/2014/main" id="{2A24665D-D5CF-4F18-A88A-8E4471800E8D}"/>
                </a:ext>
              </a:extLst>
            </p:cNvPr>
            <p:cNvSpPr/>
            <p:nvPr/>
          </p:nvSpPr>
          <p:spPr>
            <a:xfrm>
              <a:off x="951817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7" name="Oval 156">
              <a:extLst>
                <a:ext uri="{FF2B5EF4-FFF2-40B4-BE49-F238E27FC236}">
                  <a16:creationId xmlns:a16="http://schemas.microsoft.com/office/drawing/2014/main" id="{39F2203F-31BF-4705-AC57-E197602982AA}"/>
                </a:ext>
              </a:extLst>
            </p:cNvPr>
            <p:cNvSpPr/>
            <p:nvPr/>
          </p:nvSpPr>
          <p:spPr>
            <a:xfrm>
              <a:off x="970549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8" name="Oval 157">
              <a:extLst>
                <a:ext uri="{FF2B5EF4-FFF2-40B4-BE49-F238E27FC236}">
                  <a16:creationId xmlns:a16="http://schemas.microsoft.com/office/drawing/2014/main" id="{D4734E32-080E-49F2-89F3-16F0DBB5D130}"/>
                </a:ext>
              </a:extLst>
            </p:cNvPr>
            <p:cNvSpPr/>
            <p:nvPr/>
          </p:nvSpPr>
          <p:spPr>
            <a:xfrm>
              <a:off x="989282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 name="Group 6" descr="decorative element">
            <a:extLst>
              <a:ext uri="{FF2B5EF4-FFF2-40B4-BE49-F238E27FC236}">
                <a16:creationId xmlns:a16="http://schemas.microsoft.com/office/drawing/2014/main" id="{F5325EDA-7343-463C-83EC-5D799E8B8195}"/>
              </a:ext>
            </a:extLst>
          </p:cNvPr>
          <p:cNvGrpSpPr/>
          <p:nvPr/>
        </p:nvGrpSpPr>
        <p:grpSpPr>
          <a:xfrm>
            <a:off x="9621169"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accent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Tree>
    <p:extLst>
      <p:ext uri="{BB962C8B-B14F-4D97-AF65-F5344CB8AC3E}">
        <p14:creationId xmlns:p14="http://schemas.microsoft.com/office/powerpoint/2010/main" val="2674200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lose up of pages in a book">
            <a:extLst>
              <a:ext uri="{FF2B5EF4-FFF2-40B4-BE49-F238E27FC236}">
                <a16:creationId xmlns:a16="http://schemas.microsoft.com/office/drawing/2014/main" id="{18718FBA-CF32-41C2-9D07-1F0F7F19F73C}"/>
              </a:ext>
            </a:extLst>
          </p:cNvPr>
          <p:cNvPicPr>
            <a:picLocks noGrp="1" noChangeAspect="1"/>
          </p:cNvPicPr>
          <p:nvPr>
            <p:ph type="pic" sz="quarter" idx="10"/>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112294" y="0"/>
            <a:ext cx="12192001" cy="6858000"/>
          </a:xfrm>
        </p:spPr>
      </p:pic>
      <p:sp>
        <p:nvSpPr>
          <p:cNvPr id="34" name="Title 33">
            <a:extLst>
              <a:ext uri="{FF2B5EF4-FFF2-40B4-BE49-F238E27FC236}">
                <a16:creationId xmlns:a16="http://schemas.microsoft.com/office/drawing/2014/main" id="{3749FE94-FC7C-4359-A56E-6C7A87BDEE87}"/>
              </a:ext>
            </a:extLst>
          </p:cNvPr>
          <p:cNvSpPr>
            <a:spLocks noGrp="1"/>
          </p:cNvSpPr>
          <p:nvPr>
            <p:ph type="title"/>
          </p:nvPr>
        </p:nvSpPr>
        <p:spPr>
          <a:xfrm>
            <a:off x="4550571" y="2634273"/>
            <a:ext cx="7426151" cy="2852737"/>
          </a:xfrm>
        </p:spPr>
        <p:txBody>
          <a:bodyPr/>
          <a:lstStyle/>
          <a:p>
            <a:r>
              <a:rPr lang="en-US" sz="4800" b="1" dirty="0"/>
              <a:t>Renée </a:t>
            </a:r>
            <a:r>
              <a:rPr lang="en-US" sz="4800" b="1" dirty="0" smtClean="0"/>
              <a:t>Launey-Rodolf,</a:t>
            </a:r>
            <a:r>
              <a:rPr lang="en-US" sz="4800" dirty="0"/>
              <a:t/>
            </a:r>
            <a:br>
              <a:rPr lang="en-US" sz="4800" dirty="0"/>
            </a:br>
            <a:r>
              <a:rPr lang="en-US" sz="4800" b="1" dirty="0" smtClean="0"/>
              <a:t>Director</a:t>
            </a:r>
            <a:r>
              <a:rPr lang="en-US" sz="5400" dirty="0" smtClean="0"/>
              <a:t> </a:t>
            </a:r>
            <a:r>
              <a:rPr lang="en-US" sz="4800" b="1" dirty="0"/>
              <a:t/>
            </a:r>
            <a:br>
              <a:rPr lang="en-US" sz="4800" b="1" dirty="0"/>
            </a:br>
            <a:r>
              <a:rPr lang="en-US" sz="4800" b="1" dirty="0"/>
              <a:t>Angie </a:t>
            </a:r>
            <a:r>
              <a:rPr lang="en-US" sz="4800" b="1" dirty="0" smtClean="0"/>
              <a:t>Bookout,</a:t>
            </a:r>
            <a:r>
              <a:rPr lang="en-US" sz="4800" b="1" dirty="0"/>
              <a:t/>
            </a:r>
            <a:br>
              <a:rPr lang="en-US" sz="4800" b="1" dirty="0"/>
            </a:br>
            <a:r>
              <a:rPr lang="en-US" sz="4800" b="1" dirty="0"/>
              <a:t>Senior </a:t>
            </a:r>
            <a:r>
              <a:rPr lang="en-US" sz="4800" b="1" dirty="0" smtClean="0"/>
              <a:t>Coordinator</a:t>
            </a:r>
            <a:r>
              <a:rPr lang="en-US" dirty="0"/>
              <a:t/>
            </a:r>
            <a:br>
              <a:rPr lang="en-US" dirty="0"/>
            </a:br>
            <a:endParaRPr lang="en-US" dirty="0"/>
          </a:p>
        </p:txBody>
      </p:sp>
      <p:sp>
        <p:nvSpPr>
          <p:cNvPr id="35" name="Text Placeholder 34">
            <a:extLst>
              <a:ext uri="{FF2B5EF4-FFF2-40B4-BE49-F238E27FC236}">
                <a16:creationId xmlns:a16="http://schemas.microsoft.com/office/drawing/2014/main" id="{3F200E92-5A1F-40B7-AE02-46929BC459EA}"/>
              </a:ext>
            </a:extLst>
          </p:cNvPr>
          <p:cNvSpPr>
            <a:spLocks noGrp="1"/>
          </p:cNvSpPr>
          <p:nvPr>
            <p:ph type="body" idx="1"/>
          </p:nvPr>
        </p:nvSpPr>
        <p:spPr>
          <a:xfrm>
            <a:off x="4389248" y="4640339"/>
            <a:ext cx="7587475" cy="978408"/>
          </a:xfrm>
        </p:spPr>
        <p:txBody>
          <a:bodyPr/>
          <a:lstStyle/>
          <a:p>
            <a:r>
              <a:rPr lang="en-US" sz="2800" b="1" dirty="0"/>
              <a:t>Office of Educational Quality and Accountability</a:t>
            </a:r>
            <a:endParaRPr lang="en-GB" sz="2800" dirty="0"/>
          </a:p>
        </p:txBody>
      </p:sp>
      <p:grpSp>
        <p:nvGrpSpPr>
          <p:cNvPr id="23" name="Group 22" descr="decorative element">
            <a:extLst>
              <a:ext uri="{FF2B5EF4-FFF2-40B4-BE49-F238E27FC236}">
                <a16:creationId xmlns:a16="http://schemas.microsoft.com/office/drawing/2014/main" id="{28C94A8D-A234-408C-8281-33CCC01BE2A8}"/>
              </a:ext>
            </a:extLst>
          </p:cNvPr>
          <p:cNvGrpSpPr/>
          <p:nvPr/>
        </p:nvGrpSpPr>
        <p:grpSpPr>
          <a:xfrm>
            <a:off x="0" y="0"/>
            <a:ext cx="4750604" cy="6858000"/>
            <a:chOff x="0" y="0"/>
            <a:chExt cx="4750604" cy="6858000"/>
          </a:xfrm>
        </p:grpSpPr>
        <p:sp>
          <p:nvSpPr>
            <p:cNvPr id="22" name="Freeform: Shape 21">
              <a:extLst>
                <a:ext uri="{FF2B5EF4-FFF2-40B4-BE49-F238E27FC236}">
                  <a16:creationId xmlns:a16="http://schemas.microsoft.com/office/drawing/2014/main"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8" name="Freeform: Shape 17">
              <a:extLst>
                <a:ext uri="{FF2B5EF4-FFF2-40B4-BE49-F238E27FC236}">
                  <a16:creationId xmlns:a16="http://schemas.microsoft.com/office/drawing/2014/main"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6" name="Freeform: Shape 15">
              <a:extLst>
                <a:ext uri="{FF2B5EF4-FFF2-40B4-BE49-F238E27FC236}">
                  <a16:creationId xmlns:a16="http://schemas.microsoft.com/office/drawing/2014/main"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1">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Freeform: Shape 13">
              <a:extLst>
                <a:ext uri="{FF2B5EF4-FFF2-40B4-BE49-F238E27FC236}">
                  <a16:creationId xmlns:a16="http://schemas.microsoft.com/office/drawing/2014/main"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chemeClr val="accent1">
                <a:lumMod val="7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Tree>
    <p:extLst>
      <p:ext uri="{BB962C8B-B14F-4D97-AF65-F5344CB8AC3E}">
        <p14:creationId xmlns:p14="http://schemas.microsoft.com/office/powerpoint/2010/main" val="1077816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close up of clock">
            <a:extLst>
              <a:ext uri="{FF2B5EF4-FFF2-40B4-BE49-F238E27FC236}">
                <a16:creationId xmlns:a16="http://schemas.microsoft.com/office/drawing/2014/main" id="{83B20FBB-8217-4FB0-BC35-E49BA9252554}"/>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6464300" y="0"/>
            <a:ext cx="5727700" cy="6858000"/>
          </a:xfrm>
        </p:spPr>
      </p:pic>
      <p:pic>
        <p:nvPicPr>
          <p:cNvPr id="5" name="Picture Placeholder 4" descr="girl with headphones, backpack, and stack of binders/books">
            <a:extLst>
              <a:ext uri="{FF2B5EF4-FFF2-40B4-BE49-F238E27FC236}">
                <a16:creationId xmlns:a16="http://schemas.microsoft.com/office/drawing/2014/main" id="{68B6FFC1-6A21-4DAC-82BC-F2966925C165}"/>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0" y="0"/>
            <a:ext cx="8087304" cy="6858000"/>
          </a:xfrm>
        </p:spPr>
      </p:pic>
      <p:grpSp>
        <p:nvGrpSpPr>
          <p:cNvPr id="9" name="Group 8" descr="decorative element">
            <a:extLst>
              <a:ext uri="{FF2B5EF4-FFF2-40B4-BE49-F238E27FC236}">
                <a16:creationId xmlns:a16="http://schemas.microsoft.com/office/drawing/2014/main" id="{E7969C14-1078-4610-9BC5-74119C9B87BE}"/>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1" name="Freeform: Shape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4" name="Rectangle 13" descr="decorative element">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itle 32">
            <a:extLst>
              <a:ext uri="{FF2B5EF4-FFF2-40B4-BE49-F238E27FC236}">
                <a16:creationId xmlns:a16="http://schemas.microsoft.com/office/drawing/2014/main" id="{18CDD97B-6E25-4FB4-B239-493E54AA0830}"/>
              </a:ext>
            </a:extLst>
          </p:cNvPr>
          <p:cNvSpPr>
            <a:spLocks noGrp="1"/>
          </p:cNvSpPr>
          <p:nvPr>
            <p:ph type="title"/>
          </p:nvPr>
        </p:nvSpPr>
        <p:spPr>
          <a:xfrm>
            <a:off x="785585" y="4081468"/>
            <a:ext cx="6442529" cy="822960"/>
          </a:xfrm>
        </p:spPr>
        <p:txBody>
          <a:bodyPr/>
          <a:lstStyle/>
          <a:p>
            <a:r>
              <a:rPr lang="en-GB" sz="4800" dirty="0" smtClean="0">
                <a:solidFill>
                  <a:schemeClr val="bg1"/>
                </a:solidFill>
              </a:rPr>
              <a:t>PART I</a:t>
            </a:r>
            <a:r>
              <a:rPr lang="en-GB" sz="4800" dirty="0">
                <a:solidFill>
                  <a:schemeClr val="bg1"/>
                </a:solidFill>
              </a:rPr>
              <a:t>: </a:t>
            </a:r>
            <a:r>
              <a:rPr lang="en-GB" sz="4800" dirty="0" smtClean="0">
                <a:solidFill>
                  <a:schemeClr val="bg1"/>
                </a:solidFill>
              </a:rPr>
              <a:t/>
            </a:r>
            <a:br>
              <a:rPr lang="en-GB" sz="4800" dirty="0" smtClean="0">
                <a:solidFill>
                  <a:schemeClr val="bg1"/>
                </a:solidFill>
              </a:rPr>
            </a:br>
            <a:r>
              <a:rPr lang="en-GB" sz="4800" dirty="0" smtClean="0">
                <a:solidFill>
                  <a:schemeClr val="bg1"/>
                </a:solidFill>
              </a:rPr>
              <a:t>Unpacking </a:t>
            </a:r>
            <a:r>
              <a:rPr lang="en-GB" sz="4800" dirty="0">
                <a:solidFill>
                  <a:schemeClr val="bg1"/>
                </a:solidFill>
              </a:rPr>
              <a:t>the Standards </a:t>
            </a:r>
            <a:r>
              <a:rPr lang="en-GB" dirty="0">
                <a:solidFill>
                  <a:schemeClr val="bg1"/>
                </a:solidFill>
              </a:rPr>
              <a:t/>
            </a:r>
            <a:br>
              <a:rPr lang="en-GB" dirty="0">
                <a:solidFill>
                  <a:schemeClr val="bg1"/>
                </a:solidFill>
              </a:rPr>
            </a:br>
            <a:endParaRPr lang="en-GB" dirty="0">
              <a:solidFill>
                <a:schemeClr val="bg1"/>
              </a:solidFill>
            </a:endParaRPr>
          </a:p>
        </p:txBody>
      </p:sp>
      <p:sp>
        <p:nvSpPr>
          <p:cNvPr id="12" name="Slide Number Placeholder 5">
            <a:extLst>
              <a:ext uri="{FF2B5EF4-FFF2-40B4-BE49-F238E27FC236}">
                <a16:creationId xmlns:a16="http://schemas.microsoft.com/office/drawing/2014/main" id="{C2827A65-383D-4D68-9F51-F76C2370BF65}"/>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3</a:t>
            </a:fld>
            <a:endParaRPr lang="en-GB" sz="1200" dirty="0">
              <a:solidFill>
                <a:schemeClr val="bg1"/>
              </a:solidFill>
            </a:endParaRPr>
          </a:p>
        </p:txBody>
      </p:sp>
    </p:spTree>
    <p:extLst>
      <p:ext uri="{BB962C8B-B14F-4D97-AF65-F5344CB8AC3E}">
        <p14:creationId xmlns:p14="http://schemas.microsoft.com/office/powerpoint/2010/main" val="1624334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grpSp>
        <p:nvGrpSpPr>
          <p:cNvPr id="11" name="Group 10" descr="decorative element">
            <a:extLst>
              <a:ext uri="{FF2B5EF4-FFF2-40B4-BE49-F238E27FC236}">
                <a16:creationId xmlns:a16="http://schemas.microsoft.com/office/drawing/2014/main" id="{AB025618-C830-4992-9CD3-D9E49BC79E67}"/>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Parallelogram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Rectangle 13" descr="decorative element">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Slide Number Placeholder 5">
            <a:extLst>
              <a:ext uri="{FF2B5EF4-FFF2-40B4-BE49-F238E27FC236}">
                <a16:creationId xmlns:a16="http://schemas.microsoft.com/office/drawing/2014/main" id="{11457662-C1A5-4B93-8E30-88025E27C462}"/>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4</a:t>
            </a:fld>
            <a:endParaRPr lang="en-GB" sz="1200" dirty="0">
              <a:solidFill>
                <a:schemeClr val="bg1"/>
              </a:solidFill>
            </a:endParaRPr>
          </a:p>
        </p:txBody>
      </p:sp>
      <p:sp>
        <p:nvSpPr>
          <p:cNvPr id="24" name="Text Placeholder 23">
            <a:extLst>
              <a:ext uri="{FF2B5EF4-FFF2-40B4-BE49-F238E27FC236}">
                <a16:creationId xmlns:a16="http://schemas.microsoft.com/office/drawing/2014/main" id="{C3930A4E-1302-4AC9-86A3-C4E8AF186ED8}"/>
              </a:ext>
            </a:extLst>
          </p:cNvPr>
          <p:cNvSpPr>
            <a:spLocks noGrp="1"/>
          </p:cNvSpPr>
          <p:nvPr>
            <p:ph type="body" sz="quarter" idx="12"/>
          </p:nvPr>
        </p:nvSpPr>
        <p:spPr>
          <a:xfrm>
            <a:off x="4386558" y="2184637"/>
            <a:ext cx="3390196" cy="3368675"/>
          </a:xfrm>
        </p:spPr>
        <p:txBody>
          <a:bodyPr/>
          <a:lstStyle/>
          <a:p>
            <a:r>
              <a:rPr lang="en-US" sz="2000" u="sng" dirty="0"/>
              <a:t>Fall 2018 through Fall 2019</a:t>
            </a:r>
            <a:r>
              <a:rPr lang="en-US" sz="2000" dirty="0"/>
              <a:t>: EPPs can use the </a:t>
            </a:r>
            <a:r>
              <a:rPr lang="en-US" sz="2000" dirty="0" smtClean="0"/>
              <a:t>2007 ACEI </a:t>
            </a:r>
            <a:r>
              <a:rPr lang="en-US" sz="2000" dirty="0"/>
              <a:t>Standards for submitting initial review, response to conditions, and revised reports. </a:t>
            </a:r>
            <a:endParaRPr lang="en-US" sz="2000" dirty="0" smtClean="0"/>
          </a:p>
          <a:p>
            <a:endParaRPr lang="en-US" sz="2000" dirty="0"/>
          </a:p>
          <a:p>
            <a:r>
              <a:rPr lang="en-US" sz="2000" u="sng" dirty="0"/>
              <a:t>Spring 2020</a:t>
            </a:r>
            <a:r>
              <a:rPr lang="en-US" sz="2000" dirty="0"/>
              <a:t>: EPPs can use </a:t>
            </a:r>
            <a:r>
              <a:rPr lang="en-US" sz="2000" dirty="0" smtClean="0"/>
              <a:t>the 2007 </a:t>
            </a:r>
            <a:r>
              <a:rPr lang="en-US" sz="2000" dirty="0"/>
              <a:t>ACEI Standards for submitting only response to conditions and revised reports. Initial review will not be conducted using these standards.</a:t>
            </a:r>
          </a:p>
          <a:p>
            <a:endParaRPr lang="en-GB" dirty="0"/>
          </a:p>
        </p:txBody>
      </p:sp>
      <p:sp>
        <p:nvSpPr>
          <p:cNvPr id="23" name="Text Placeholder 22">
            <a:extLst>
              <a:ext uri="{FF2B5EF4-FFF2-40B4-BE49-F238E27FC236}">
                <a16:creationId xmlns:a16="http://schemas.microsoft.com/office/drawing/2014/main" id="{B88939B0-5B9A-4423-AFD1-CF6B22268795}"/>
              </a:ext>
            </a:extLst>
          </p:cNvPr>
          <p:cNvSpPr>
            <a:spLocks noGrp="1"/>
          </p:cNvSpPr>
          <p:nvPr>
            <p:ph type="body" sz="quarter" idx="11"/>
          </p:nvPr>
        </p:nvSpPr>
        <p:spPr>
          <a:xfrm>
            <a:off x="667647" y="2184637"/>
            <a:ext cx="2834640" cy="3368675"/>
          </a:xfrm>
        </p:spPr>
        <p:txBody>
          <a:bodyPr/>
          <a:lstStyle/>
          <a:p>
            <a:r>
              <a:rPr lang="en-US" sz="2000" u="sng" dirty="0"/>
              <a:t>Summer 2018</a:t>
            </a:r>
            <a:r>
              <a:rPr lang="en-US" sz="2000" dirty="0"/>
              <a:t>: The CAEP 2018 K-6 Elementary Teacher Preparation Standards adopted. </a:t>
            </a:r>
            <a:endParaRPr lang="en-US" sz="2000" dirty="0" smtClean="0"/>
          </a:p>
          <a:p>
            <a:endParaRPr lang="en-US" sz="2000" dirty="0"/>
          </a:p>
          <a:p>
            <a:r>
              <a:rPr lang="en-US" sz="2000" u="sng" dirty="0"/>
              <a:t>Summer 2018- Spring 2019</a:t>
            </a:r>
            <a:r>
              <a:rPr lang="en-US" sz="2000" dirty="0"/>
              <a:t>: EPPs adopt standards to make curriculum changes (if necessary).</a:t>
            </a:r>
          </a:p>
        </p:txBody>
      </p:sp>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dirty="0"/>
              <a:t>CAEP K-6 Elementary Teacher Preparation Standards</a:t>
            </a:r>
            <a:endParaRPr lang="en-GB" dirty="0"/>
          </a:p>
        </p:txBody>
      </p:sp>
      <p:sp>
        <p:nvSpPr>
          <p:cNvPr id="3" name="Rectangle 2"/>
          <p:cNvSpPr/>
          <p:nvPr/>
        </p:nvSpPr>
        <p:spPr>
          <a:xfrm>
            <a:off x="756877" y="1546024"/>
            <a:ext cx="1257717" cy="369332"/>
          </a:xfrm>
          <a:prstGeom prst="rect">
            <a:avLst/>
          </a:prstGeom>
        </p:spPr>
        <p:txBody>
          <a:bodyPr wrap="none">
            <a:spAutoFit/>
          </a:bodyPr>
          <a:lstStyle/>
          <a:p>
            <a:r>
              <a:rPr lang="en-US" b="1" dirty="0">
                <a:solidFill>
                  <a:srgbClr val="666666"/>
                </a:solidFill>
                <a:latin typeface="Centaur W01 Bold"/>
              </a:rPr>
              <a:t>Timeline: </a:t>
            </a:r>
            <a:endParaRPr lang="en-US" dirty="0"/>
          </a:p>
        </p:txBody>
      </p:sp>
      <p:sp>
        <p:nvSpPr>
          <p:cNvPr id="6" name="Rectangle 5"/>
          <p:cNvSpPr/>
          <p:nvPr/>
        </p:nvSpPr>
        <p:spPr>
          <a:xfrm>
            <a:off x="4386558" y="1499121"/>
            <a:ext cx="1428661" cy="369332"/>
          </a:xfrm>
          <a:prstGeom prst="rect">
            <a:avLst/>
          </a:prstGeom>
        </p:spPr>
        <p:txBody>
          <a:bodyPr wrap="none">
            <a:spAutoFit/>
          </a:bodyPr>
          <a:lstStyle/>
          <a:p>
            <a:r>
              <a:rPr lang="en-US" b="1" dirty="0">
                <a:solidFill>
                  <a:srgbClr val="666666"/>
                </a:solidFill>
                <a:latin typeface="&amp;quot"/>
              </a:rPr>
              <a:t>Transition: </a:t>
            </a:r>
            <a:endParaRPr lang="en-US" dirty="0"/>
          </a:p>
        </p:txBody>
      </p:sp>
    </p:spTree>
    <p:extLst>
      <p:ext uri="{BB962C8B-B14F-4D97-AF65-F5344CB8AC3E}">
        <p14:creationId xmlns:p14="http://schemas.microsoft.com/office/powerpoint/2010/main" val="3207125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room of red chairs in front of a window">
            <a:extLst>
              <a:ext uri="{FF2B5EF4-FFF2-40B4-BE49-F238E27FC236}">
                <a16:creationId xmlns:a16="http://schemas.microsoft.com/office/drawing/2014/main" id="{E983D85E-34D8-430D-875F-7EBB69A6B73E}"/>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p:pic>
      <p:sp>
        <p:nvSpPr>
          <p:cNvPr id="2" name="Title 1">
            <a:extLst>
              <a:ext uri="{FF2B5EF4-FFF2-40B4-BE49-F238E27FC236}">
                <a16:creationId xmlns:a16="http://schemas.microsoft.com/office/drawing/2014/main" id="{28BAA8DA-C40B-4AB9-9407-30FB70335152}"/>
              </a:ext>
            </a:extLst>
          </p:cNvPr>
          <p:cNvSpPr>
            <a:spLocks noGrp="1"/>
          </p:cNvSpPr>
          <p:nvPr>
            <p:ph type="ctrTitle"/>
          </p:nvPr>
        </p:nvSpPr>
        <p:spPr/>
        <p:txBody>
          <a:bodyPr/>
          <a:lstStyle/>
          <a:p>
            <a:r>
              <a:rPr lang="en-US" dirty="0" smtClean="0"/>
              <a:t>CAEP 2018 K-6 Elementary Teacher Preparation Standards </a:t>
            </a:r>
            <a:endParaRPr lang="en-GB" dirty="0"/>
          </a:p>
        </p:txBody>
      </p:sp>
      <p:sp>
        <p:nvSpPr>
          <p:cNvPr id="12" name="Subtitle 11">
            <a:extLst>
              <a:ext uri="{FF2B5EF4-FFF2-40B4-BE49-F238E27FC236}">
                <a16:creationId xmlns:a16="http://schemas.microsoft.com/office/drawing/2014/main" id="{B28A8D9C-5123-4D2B-9272-016EF90E0E50}"/>
              </a:ext>
            </a:extLst>
          </p:cNvPr>
          <p:cNvSpPr>
            <a:spLocks noGrp="1"/>
          </p:cNvSpPr>
          <p:nvPr>
            <p:ph type="subTitle" idx="1"/>
          </p:nvPr>
        </p:nvSpPr>
        <p:spPr>
          <a:xfrm>
            <a:off x="6818811" y="5392401"/>
            <a:ext cx="4929052" cy="521208"/>
          </a:xfrm>
        </p:spPr>
        <p:txBody>
          <a:bodyPr/>
          <a:lstStyle/>
          <a:p>
            <a:r>
              <a:rPr lang="en-US" sz="1600" dirty="0"/>
              <a:t>Council for the Accreditation of Educator Preparation </a:t>
            </a:r>
            <a:endParaRPr lang="en-GB" sz="1600" dirty="0"/>
          </a:p>
        </p:txBody>
      </p:sp>
      <p:grpSp>
        <p:nvGrpSpPr>
          <p:cNvPr id="4" name="Group 3" descr="decorative element">
            <a:extLst>
              <a:ext uri="{FF2B5EF4-FFF2-40B4-BE49-F238E27FC236}">
                <a16:creationId xmlns:a16="http://schemas.microsoft.com/office/drawing/2014/main" id="{EB664AAE-5AE9-41D7-8346-002B9F445323}"/>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812382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walking with a bookbag and bike">
            <a:extLst>
              <a:ext uri="{FF2B5EF4-FFF2-40B4-BE49-F238E27FC236}">
                <a16:creationId xmlns:a16="http://schemas.microsoft.com/office/drawing/2014/main" id="{3111B687-3781-4457-A624-86311FC69082}"/>
              </a:ext>
            </a:extLst>
          </p:cNvPr>
          <p:cNvPicPr>
            <a:picLocks noGrp="1" noChangeAspect="1"/>
          </p:cNvPicPr>
          <p:nvPr>
            <p:ph type="pic" sz="quarter" idx="4294967295"/>
          </p:nvPr>
        </p:nvPicPr>
        <p:blipFill rotWithShape="1">
          <a:blip r:embed="rId3" cstate="email">
            <a:extLst>
              <a:ext uri="{28A0092B-C50C-407E-A947-70E740481C1C}">
                <a14:useLocalDpi xmlns:a14="http://schemas.microsoft.com/office/drawing/2010/main"/>
              </a:ext>
            </a:extLst>
          </a:blip>
          <a:srcRect/>
          <a:stretch/>
        </p:blipFill>
        <p:spPr>
          <a:xfrm>
            <a:off x="6835775" y="0"/>
            <a:ext cx="5356225" cy="6858000"/>
          </a:xfrm>
        </p:spPr>
      </p:pic>
      <p:sp>
        <p:nvSpPr>
          <p:cNvPr id="4" name="Title 3">
            <a:extLst>
              <a:ext uri="{FF2B5EF4-FFF2-40B4-BE49-F238E27FC236}">
                <a16:creationId xmlns:a16="http://schemas.microsoft.com/office/drawing/2014/main" id="{DFF36EE7-AE57-42F4-ACA9-A328C1F4EA02}"/>
              </a:ext>
            </a:extLst>
          </p:cNvPr>
          <p:cNvSpPr>
            <a:spLocks noGrp="1"/>
          </p:cNvSpPr>
          <p:nvPr>
            <p:ph type="title" idx="4294967295"/>
          </p:nvPr>
        </p:nvSpPr>
        <p:spPr>
          <a:xfrm>
            <a:off x="0" y="531223"/>
            <a:ext cx="6891338" cy="888274"/>
          </a:xfrm>
        </p:spPr>
        <p:txBody>
          <a:bodyPr>
            <a:normAutofit/>
          </a:bodyPr>
          <a:lstStyle/>
          <a:p>
            <a:endParaRPr lang="en-GB" dirty="0"/>
          </a:p>
        </p:txBody>
      </p:sp>
      <p:grpSp>
        <p:nvGrpSpPr>
          <p:cNvPr id="11" name="Group 10" descr="decorative element">
            <a:extLst>
              <a:ext uri="{FF2B5EF4-FFF2-40B4-BE49-F238E27FC236}">
                <a16:creationId xmlns:a16="http://schemas.microsoft.com/office/drawing/2014/main" id="{AB025618-C830-4992-9CD3-D9E49BC79E67}"/>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Parallelogram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Rectangle 13" descr="decorative element">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Slide Number Placeholder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6</a:t>
            </a:fld>
            <a:endParaRPr lang="en-GB" sz="1200" dirty="0">
              <a:solidFill>
                <a:schemeClr val="bg1"/>
              </a:solidFill>
            </a:endParaRPr>
          </a:p>
        </p:txBody>
      </p:sp>
      <p:pic>
        <p:nvPicPr>
          <p:cNvPr id="2" name="Picture 1"/>
          <p:cNvPicPr>
            <a:picLocks noChangeAspect="1"/>
          </p:cNvPicPr>
          <p:nvPr/>
        </p:nvPicPr>
        <p:blipFill>
          <a:blip r:embed="rId4"/>
          <a:stretch>
            <a:fillRect/>
          </a:stretch>
        </p:blipFill>
        <p:spPr>
          <a:xfrm>
            <a:off x="0" y="243126"/>
            <a:ext cx="7745169" cy="5356486"/>
          </a:xfrm>
          <a:prstGeom prst="rect">
            <a:avLst/>
          </a:prstGeom>
        </p:spPr>
      </p:pic>
    </p:spTree>
    <p:extLst>
      <p:ext uri="{BB962C8B-B14F-4D97-AF65-F5344CB8AC3E}">
        <p14:creationId xmlns:p14="http://schemas.microsoft.com/office/powerpoint/2010/main" val="2118823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books on a shelf">
            <a:extLst>
              <a:ext uri="{FF2B5EF4-FFF2-40B4-BE49-F238E27FC236}">
                <a16:creationId xmlns:a16="http://schemas.microsoft.com/office/drawing/2014/main" id="{0BCD2159-BE65-43D5-9E0A-9EB4B1B2F85B}"/>
              </a:ext>
            </a:extLst>
          </p:cNvPr>
          <p:cNvPicPr>
            <a:picLocks noGrp="1" noChangeAspect="1"/>
          </p:cNvPicPr>
          <p:nvPr>
            <p:ph type="pic" sz="quarter" idx="10"/>
          </p:nvPr>
        </p:nvPicPr>
        <p:blipFill>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a:fillRect/>
          </a:stretch>
        </p:blipFill>
        <p:spPr/>
      </p:pic>
      <p:grpSp>
        <p:nvGrpSpPr>
          <p:cNvPr id="23" name="Group 22" descr="decorative element">
            <a:extLst>
              <a:ext uri="{FF2B5EF4-FFF2-40B4-BE49-F238E27FC236}">
                <a16:creationId xmlns:a16="http://schemas.microsoft.com/office/drawing/2014/main" id="{28C94A8D-A234-408C-8281-33CCC01BE2A8}"/>
              </a:ext>
            </a:extLst>
          </p:cNvPr>
          <p:cNvGrpSpPr/>
          <p:nvPr/>
        </p:nvGrpSpPr>
        <p:grpSpPr>
          <a:xfrm>
            <a:off x="0" y="0"/>
            <a:ext cx="4750604" cy="6858000"/>
            <a:chOff x="0" y="0"/>
            <a:chExt cx="4750604" cy="6858000"/>
          </a:xfrm>
        </p:grpSpPr>
        <p:sp>
          <p:nvSpPr>
            <p:cNvPr id="22" name="Freeform: Shape 21">
              <a:extLst>
                <a:ext uri="{FF2B5EF4-FFF2-40B4-BE49-F238E27FC236}">
                  <a16:creationId xmlns:a16="http://schemas.microsoft.com/office/drawing/2014/main"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reeform: Shape 17">
              <a:extLst>
                <a:ext uri="{FF2B5EF4-FFF2-40B4-BE49-F238E27FC236}">
                  <a16:creationId xmlns:a16="http://schemas.microsoft.com/office/drawing/2014/main"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Shape 15">
              <a:extLst>
                <a:ext uri="{FF2B5EF4-FFF2-40B4-BE49-F238E27FC236}">
                  <a16:creationId xmlns:a16="http://schemas.microsoft.com/office/drawing/2014/main"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reeform: Shape 13">
              <a:extLst>
                <a:ext uri="{FF2B5EF4-FFF2-40B4-BE49-F238E27FC236}">
                  <a16:creationId xmlns:a16="http://schemas.microsoft.com/office/drawing/2014/main"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rgbClr val="0D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4" name="Title 33">
            <a:extLst>
              <a:ext uri="{FF2B5EF4-FFF2-40B4-BE49-F238E27FC236}">
                <a16:creationId xmlns:a16="http://schemas.microsoft.com/office/drawing/2014/main" id="{3749FE94-FC7C-4359-A56E-6C7A87BDEE87}"/>
              </a:ext>
            </a:extLst>
          </p:cNvPr>
          <p:cNvSpPr>
            <a:spLocks noGrp="1"/>
          </p:cNvSpPr>
          <p:nvPr>
            <p:ph type="title"/>
          </p:nvPr>
        </p:nvSpPr>
        <p:spPr>
          <a:xfrm>
            <a:off x="4590288" y="2313432"/>
            <a:ext cx="7201118" cy="2852737"/>
          </a:xfrm>
        </p:spPr>
        <p:txBody>
          <a:bodyPr/>
          <a:lstStyle/>
          <a:p>
            <a:r>
              <a:rPr lang="en-GB" dirty="0" smtClean="0"/>
              <a:t>Activity: pp. 89 - 93</a:t>
            </a:r>
            <a:endParaRPr lang="en-GB" dirty="0"/>
          </a:p>
        </p:txBody>
      </p:sp>
    </p:spTree>
    <p:extLst>
      <p:ext uri="{BB962C8B-B14F-4D97-AF65-F5344CB8AC3E}">
        <p14:creationId xmlns:p14="http://schemas.microsoft.com/office/powerpoint/2010/main" val="4021511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rial view of spiral staircase">
            <a:extLst>
              <a:ext uri="{FF2B5EF4-FFF2-40B4-BE49-F238E27FC236}">
                <a16:creationId xmlns:a16="http://schemas.microsoft.com/office/drawing/2014/main" id="{FEB910A3-4C94-4A0C-AC72-88985A7BA967}"/>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464300" y="0"/>
            <a:ext cx="5727700" cy="6858000"/>
          </a:xfrm>
        </p:spPr>
      </p:pic>
      <p:pic>
        <p:nvPicPr>
          <p:cNvPr id="6" name="Picture Placeholder 5" descr="open book with audience watching play in background">
            <a:extLst>
              <a:ext uri="{FF2B5EF4-FFF2-40B4-BE49-F238E27FC236}">
                <a16:creationId xmlns:a16="http://schemas.microsoft.com/office/drawing/2014/main" id="{F3CDF219-49E5-41A1-BBF1-50A401635A27}"/>
              </a:ext>
            </a:extLst>
          </p:cNvPr>
          <p:cNvPicPr>
            <a:picLocks noGrp="1" noChangeAspect="1"/>
          </p:cNvPicPr>
          <p:nvPr>
            <p:ph type="pic" sz="quarter" idx="12"/>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p:pic>
      <p:sp>
        <p:nvSpPr>
          <p:cNvPr id="33" name="Title 32">
            <a:extLst>
              <a:ext uri="{FF2B5EF4-FFF2-40B4-BE49-F238E27FC236}">
                <a16:creationId xmlns:a16="http://schemas.microsoft.com/office/drawing/2014/main" id="{18CDD97B-6E25-4FB4-B239-493E54AA0830}"/>
              </a:ext>
            </a:extLst>
          </p:cNvPr>
          <p:cNvSpPr>
            <a:spLocks noGrp="1"/>
          </p:cNvSpPr>
          <p:nvPr>
            <p:ph type="title"/>
          </p:nvPr>
        </p:nvSpPr>
        <p:spPr>
          <a:xfrm>
            <a:off x="800676" y="3429000"/>
            <a:ext cx="6235850" cy="822960"/>
          </a:xfrm>
        </p:spPr>
        <p:txBody>
          <a:bodyPr/>
          <a:lstStyle/>
          <a:p>
            <a:r>
              <a:rPr lang="en-GB" sz="4000" dirty="0" smtClean="0">
                <a:solidFill>
                  <a:schemeClr val="bg1"/>
                </a:solidFill>
              </a:rPr>
              <a:t>Part II: </a:t>
            </a:r>
            <a:br>
              <a:rPr lang="en-GB" sz="4000" dirty="0" smtClean="0">
                <a:solidFill>
                  <a:schemeClr val="bg1"/>
                </a:solidFill>
              </a:rPr>
            </a:br>
            <a:r>
              <a:rPr lang="en-GB" sz="4000" dirty="0" smtClean="0">
                <a:solidFill>
                  <a:schemeClr val="bg1"/>
                </a:solidFill>
              </a:rPr>
              <a:t>Key Assessments </a:t>
            </a:r>
            <a:endParaRPr lang="en-GB" sz="4000" dirty="0">
              <a:solidFill>
                <a:schemeClr val="bg1"/>
              </a:solidFill>
            </a:endParaRPr>
          </a:p>
        </p:txBody>
      </p:sp>
      <p:sp>
        <p:nvSpPr>
          <p:cNvPr id="8" name="Rectangle 7" descr="decorative element">
            <a:extLst>
              <a:ext uri="{FF2B5EF4-FFF2-40B4-BE49-F238E27FC236}">
                <a16:creationId xmlns:a16="http://schemas.microsoft.com/office/drawing/2014/main" id="{4E4A96D9-2D70-4D9E-B61C-9B23F3FD516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Slide Number Placeholder 5">
            <a:extLst>
              <a:ext uri="{FF2B5EF4-FFF2-40B4-BE49-F238E27FC236}">
                <a16:creationId xmlns:a16="http://schemas.microsoft.com/office/drawing/2014/main" id="{D65CFEB2-BC19-4647-937B-40854EE88A8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8</a:t>
            </a:fld>
            <a:endParaRPr lang="en-GB" sz="1200" dirty="0">
              <a:solidFill>
                <a:schemeClr val="bg1"/>
              </a:solidFill>
            </a:endParaRPr>
          </a:p>
        </p:txBody>
      </p:sp>
    </p:spTree>
    <p:extLst>
      <p:ext uri="{BB962C8B-B14F-4D97-AF65-F5344CB8AC3E}">
        <p14:creationId xmlns:p14="http://schemas.microsoft.com/office/powerpoint/2010/main" val="3077312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people laughing at a laptop screen">
            <a:extLst>
              <a:ext uri="{FF2B5EF4-FFF2-40B4-BE49-F238E27FC236}">
                <a16:creationId xmlns:a16="http://schemas.microsoft.com/office/drawing/2014/main" id="{9402120B-1989-41A6-9ED1-21A56316A60D}"/>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0" y="0"/>
            <a:ext cx="8087304" cy="6858000"/>
          </a:xfrm>
        </p:spPr>
      </p:pic>
      <p:pic>
        <p:nvPicPr>
          <p:cNvPr id="5" name="Picture Placeholder 4" descr="group of students at graduation">
            <a:extLst>
              <a:ext uri="{FF2B5EF4-FFF2-40B4-BE49-F238E27FC236}">
                <a16:creationId xmlns:a16="http://schemas.microsoft.com/office/drawing/2014/main" id="{BD0958B7-E663-4510-9C53-EE09FEEB7365}"/>
              </a:ext>
            </a:extLst>
          </p:cNvPr>
          <p:cNvPicPr>
            <a:picLocks noGrp="1" noChangeAspect="1"/>
          </p:cNvPicPr>
          <p:nvPr>
            <p:ph type="pic" sz="quarter" idx="13"/>
          </p:nvPr>
        </p:nvPicPr>
        <p:blipFill rotWithShape="1">
          <a:blip r:embed="rId4" cstate="email">
            <a:extLst>
              <a:ext uri="{28A0092B-C50C-407E-A947-70E740481C1C}">
                <a14:useLocalDpi xmlns:a14="http://schemas.microsoft.com/office/drawing/2010/main"/>
              </a:ext>
            </a:extLst>
          </a:blip>
          <a:srcRect/>
          <a:stretch/>
        </p:blipFill>
        <p:spPr>
          <a:xfrm>
            <a:off x="6464300" y="0"/>
            <a:ext cx="5727700" cy="6858000"/>
          </a:xfrm>
        </p:spPr>
      </p:pic>
      <p:grpSp>
        <p:nvGrpSpPr>
          <p:cNvPr id="9" name="Group 8" descr="decorative element">
            <a:extLst>
              <a:ext uri="{FF2B5EF4-FFF2-40B4-BE49-F238E27FC236}">
                <a16:creationId xmlns:a16="http://schemas.microsoft.com/office/drawing/2014/main" id="{E7969C14-1078-4610-9BC5-74119C9B87BE}"/>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1" name="Freeform: Shape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4" name="Rectangle 13" descr="decorative element">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 Placeholder 33">
            <a:extLst>
              <a:ext uri="{FF2B5EF4-FFF2-40B4-BE49-F238E27FC236}">
                <a16:creationId xmlns:a16="http://schemas.microsoft.com/office/drawing/2014/main" id="{859D862E-AE8E-482F-9E23-3C096FF03E54}"/>
              </a:ext>
            </a:extLst>
          </p:cNvPr>
          <p:cNvSpPr>
            <a:spLocks noGrp="1"/>
          </p:cNvSpPr>
          <p:nvPr>
            <p:ph type="body" sz="quarter" idx="11"/>
          </p:nvPr>
        </p:nvSpPr>
        <p:spPr>
          <a:xfrm>
            <a:off x="435430" y="4676503"/>
            <a:ext cx="6679474" cy="1280649"/>
          </a:xfrm>
        </p:spPr>
        <p:txBody>
          <a:bodyPr/>
          <a:lstStyle/>
          <a:p>
            <a:r>
              <a:rPr lang="en-US" dirty="0">
                <a:solidFill>
                  <a:schemeClr val="bg1"/>
                </a:solidFill>
              </a:rPr>
              <a:t>a minimum of six and a maximum of eight </a:t>
            </a:r>
            <a:r>
              <a:rPr lang="en-US" dirty="0" smtClean="0">
                <a:solidFill>
                  <a:schemeClr val="bg1"/>
                </a:solidFill>
              </a:rPr>
              <a:t>assessments:</a:t>
            </a:r>
          </a:p>
          <a:p>
            <a:r>
              <a:rPr lang="en-US" dirty="0">
                <a:solidFill>
                  <a:schemeClr val="bg1"/>
                </a:solidFill>
              </a:rPr>
              <a:t>(1) a licensure assessment, or other content-based assessment; (2) content-based assessment; (3) assessment of candidate ability to plan instruction; (4) assessment of student teaching; (5) assessment of candidate effect on student learning; and (6) assessment of candidate professional learning.</a:t>
            </a:r>
            <a:endParaRPr lang="en-US" dirty="0" smtClean="0">
              <a:solidFill>
                <a:schemeClr val="bg1"/>
              </a:solidFill>
            </a:endParaRPr>
          </a:p>
          <a:p>
            <a:endParaRPr lang="en-US" dirty="0" smtClean="0">
              <a:solidFill>
                <a:schemeClr val="bg1"/>
              </a:solidFill>
            </a:endParaRPr>
          </a:p>
          <a:p>
            <a:endParaRPr lang="en-GB" dirty="0">
              <a:solidFill>
                <a:schemeClr val="bg1"/>
              </a:solidFill>
            </a:endParaRPr>
          </a:p>
        </p:txBody>
      </p:sp>
      <p:sp>
        <p:nvSpPr>
          <p:cNvPr id="33" name="Title 32">
            <a:extLst>
              <a:ext uri="{FF2B5EF4-FFF2-40B4-BE49-F238E27FC236}">
                <a16:creationId xmlns:a16="http://schemas.microsoft.com/office/drawing/2014/main" id="{18CDD97B-6E25-4FB4-B239-493E54AA0830}"/>
              </a:ext>
            </a:extLst>
          </p:cNvPr>
          <p:cNvSpPr>
            <a:spLocks noGrp="1"/>
          </p:cNvSpPr>
          <p:nvPr>
            <p:ph type="title"/>
          </p:nvPr>
        </p:nvSpPr>
        <p:spPr>
          <a:xfrm>
            <a:off x="113211" y="3959548"/>
            <a:ext cx="7654834" cy="822960"/>
          </a:xfrm>
        </p:spPr>
        <p:txBody>
          <a:bodyPr/>
          <a:lstStyle/>
          <a:p>
            <a:r>
              <a:rPr lang="en-US" dirty="0">
                <a:solidFill>
                  <a:schemeClr val="bg1"/>
                </a:solidFill>
              </a:rPr>
              <a:t>Assessing the CAEP 2018 K-6 Elementary Teacher Preparation Standards</a:t>
            </a:r>
          </a:p>
        </p:txBody>
      </p:sp>
      <p:sp>
        <p:nvSpPr>
          <p:cNvPr id="12" name="Slide Number Placeholder 5">
            <a:extLst>
              <a:ext uri="{FF2B5EF4-FFF2-40B4-BE49-F238E27FC236}">
                <a16:creationId xmlns:a16="http://schemas.microsoft.com/office/drawing/2014/main" id="{B7F99E8F-CFBF-4A36-93EC-B66007DF4F2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9</a:t>
            </a:fld>
            <a:endParaRPr lang="en-GB" sz="1200" dirty="0">
              <a:solidFill>
                <a:schemeClr val="bg1"/>
              </a:solidFill>
            </a:endParaRPr>
          </a:p>
        </p:txBody>
      </p:sp>
    </p:spTree>
    <p:extLst>
      <p:ext uri="{BB962C8B-B14F-4D97-AF65-F5344CB8AC3E}">
        <p14:creationId xmlns:p14="http://schemas.microsoft.com/office/powerpoint/2010/main" val="2022026475"/>
      </p:ext>
    </p:extLst>
  </p:cSld>
  <p:clrMapOvr>
    <a:masterClrMapping/>
  </p:clrMapOvr>
</p:sld>
</file>

<file path=ppt/theme/theme1.xml><?xml version="1.0" encoding="utf-8"?>
<a:theme xmlns:a="http://schemas.openxmlformats.org/drawingml/2006/main" name="Office Them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_Template_CA - v3" id="{05BEC7B3-9C4F-4697-9BCB-CF8E9EC8EB39}" vid="{BBA0308C-16F9-454C-BD0F-1B17E2C0FD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41CEA3-A3B3-4568-9E84-C4619CC82DFB}">
  <ds:schemaRefs>
    <ds:schemaRef ds:uri="http://schemas.microsoft.com/sharepoint/v3/contenttype/forms"/>
  </ds:schemaRefs>
</ds:datastoreItem>
</file>

<file path=customXml/itemProps2.xml><?xml version="1.0" encoding="utf-8"?>
<ds:datastoreItem xmlns:ds="http://schemas.openxmlformats.org/officeDocument/2006/customXml" ds:itemID="{C549A191-EC8C-4AA6-9C64-D32B5F047436}">
  <ds:schemaRefs>
    <ds:schemaRef ds:uri="fb0879af-3eba-417a-a55a-ffe6dcd6ca77"/>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6dc4bcd6-49db-4c07-9060-8acfc67cef9f"/>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BA4148EB-7DAD-48FA-A275-D42F48043C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Education presentation</Template>
  <TotalTime>0</TotalTime>
  <Words>1320</Words>
  <Application>Microsoft Office PowerPoint</Application>
  <PresentationFormat>Widescreen</PresentationFormat>
  <Paragraphs>130</Paragraphs>
  <Slides>16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&amp;quot</vt:lpstr>
      <vt:lpstr>Arial</vt:lpstr>
      <vt:lpstr>Calibri</vt:lpstr>
      <vt:lpstr>Calibri Light</vt:lpstr>
      <vt:lpstr>Centaur W01 Bold</vt:lpstr>
      <vt:lpstr>Corbel</vt:lpstr>
      <vt:lpstr>Office Theme</vt:lpstr>
      <vt:lpstr>WELCOME TO THE ELEMENTARY EDUCATION PROGRAM REVIEW WORKSHOP  Wi-Fi: ORU-Student  </vt:lpstr>
      <vt:lpstr>Renée Launey-Rodolf, Director  Angie Bookout, Senior Coordinator </vt:lpstr>
      <vt:lpstr>PART I:  Unpacking the Standards  </vt:lpstr>
      <vt:lpstr>CAEP K-6 Elementary Teacher Preparation Standards</vt:lpstr>
      <vt:lpstr>CAEP 2018 K-6 Elementary Teacher Preparation Standards </vt:lpstr>
      <vt:lpstr>PowerPoint Presentation</vt:lpstr>
      <vt:lpstr>Activity: pp. 89 - 93</vt:lpstr>
      <vt:lpstr>Part II:  Key Assessments </vt:lpstr>
      <vt:lpstr>Assessing the CAEP 2018 K-6 Elementary Teacher Preparation Standards</vt:lpstr>
      <vt:lpstr> Assessment Evidence Guidelines</vt:lpstr>
      <vt:lpstr>PPAT - Assessment</vt:lpstr>
      <vt:lpstr>EPP Created Assessments</vt:lpstr>
      <vt:lpstr>Guidance for Elementary Teacher Preparation Programs and Reviewers </vt:lpstr>
      <vt:lpstr>PART III:  Program Development  </vt:lpstr>
      <vt:lpstr>Steps and Tools for Program Development </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2019-03-28T01:15:53Z</dcterms:created>
  <dcterms:modified xsi:type="dcterms:W3CDTF">2019-04-01T17:46:59Z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